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Hammersmith One" panose="020B0604020202020204" charset="0"/>
      <p:regular r:id="rId12"/>
    </p:embeddedFont>
    <p:embeddedFont>
      <p:font typeface="Clear Sans Regular Bold" panose="020B0604020202020204" charset="0"/>
      <p:regular r:id="rId13"/>
    </p:embeddedFont>
    <p:embeddedFont>
      <p:font typeface="Glacial Indifference" panose="020B0604020202020204" charset="0"/>
      <p:regular r:id="rId14"/>
    </p:embeddedFont>
    <p:embeddedFont>
      <p:font typeface="Calibri" panose="020F0502020204030204" pitchFamily="34" charset="0"/>
      <p:regular r:id="rId15"/>
      <p:bold r:id="rId16"/>
      <p:italic r:id="rId17"/>
      <p:boldItalic r:id="rId18"/>
    </p:embeddedFont>
    <p:embeddedFont>
      <p:font typeface="Arimo" panose="020B0604020202020204" charset="0"/>
      <p:regular r:id="rId19"/>
    </p:embeddedFont>
    <p:embeddedFont>
      <p:font typeface="Clear Sans Regula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43" autoAdjust="0"/>
  </p:normalViewPr>
  <p:slideViewPr>
    <p:cSldViewPr>
      <p:cViewPr varScale="1">
        <p:scale>
          <a:sx n="45" d="100"/>
          <a:sy n="45" d="100"/>
        </p:scale>
        <p:origin x="159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BED3B-6BB4-6743-87DA-59B830B6BECA}" type="datetimeFigureOut">
              <a:rPr lang="en-US" smtClean="0"/>
              <a:t>9/23/2022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3D0E0A-FEB7-2846-9FD8-CA73899B1546}" type="slidenum">
              <a:rPr lang="en-US" smtClean="0"/>
              <a:t>‹#›</a:t>
            </a:fld>
            <a:endParaRPr lang="en-US"/>
          </a:p>
        </p:txBody>
      </p:sp>
    </p:spTree>
    <p:extLst>
      <p:ext uri="{BB962C8B-B14F-4D97-AF65-F5344CB8AC3E}">
        <p14:creationId xmlns:p14="http://schemas.microsoft.com/office/powerpoint/2010/main" val="3536339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D0E0A-FEB7-2846-9FD8-CA73899B1546}" type="slidenum">
              <a:rPr lang="en-US" smtClean="0"/>
              <a:t>9</a:t>
            </a:fld>
            <a:endParaRPr lang="en-US"/>
          </a:p>
        </p:txBody>
      </p:sp>
    </p:spTree>
    <p:extLst>
      <p:ext uri="{BB962C8B-B14F-4D97-AF65-F5344CB8AC3E}">
        <p14:creationId xmlns:p14="http://schemas.microsoft.com/office/powerpoint/2010/main" val="904623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18"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9.svg"/><Relationship Id="rId17" Type="http://schemas.openxmlformats.org/officeDocument/2006/relationships/image" Target="../media/image13.png"/><Relationship Id="rId2" Type="http://schemas.openxmlformats.org/officeDocument/2006/relationships/image" Target="../media/image8.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5.svg"/><Relationship Id="rId15" Type="http://schemas.openxmlformats.org/officeDocument/2006/relationships/image" Target="../media/image12.png"/><Relationship Id="rId10" Type="http://schemas.openxmlformats.org/officeDocument/2006/relationships/image" Target="../media/image5.png"/><Relationship Id="rId19"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19.svg"/><Relationship Id="rId1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5.sv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9.svg"/><Relationship Id="rId4" Type="http://schemas.openxmlformats.org/officeDocument/2006/relationships/image" Target="../media/image5.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image" Target="../media/image11.svg"/><Relationship Id="rId10" Type="http://schemas.openxmlformats.org/officeDocument/2006/relationships/image" Target="../media/image9.svg"/><Relationship Id="rId4" Type="http://schemas.openxmlformats.org/officeDocument/2006/relationships/image" Target="../media/image7.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sv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4" Type="http://schemas.openxmlformats.org/officeDocument/2006/relationships/image" Target="../media/image4.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3667182"/>
            <a:ext cx="9144000" cy="6619818"/>
          </a:xfrm>
          <a:prstGeom prst="rect">
            <a:avLst/>
          </a:prstGeom>
          <a:solidFill>
            <a:srgbClr val="FFB923"/>
          </a:solidFill>
        </p:spPr>
      </p:sp>
      <p:pic>
        <p:nvPicPr>
          <p:cNvPr id="3" name="Picture 3"/>
          <p:cNvPicPr>
            <a:picLocks noChangeAspect="1"/>
          </p:cNvPicPr>
          <p:nvPr/>
        </p:nvPicPr>
        <p:blipFill>
          <a:blip r:embed="rId2">
            <a:alphaModFix amt="7999"/>
          </a:blip>
          <a:srcRect t="36101" b="36101"/>
          <a:stretch>
            <a:fillRect/>
          </a:stretch>
        </p:blipFill>
        <p:spPr>
          <a:xfrm>
            <a:off x="-204719" y="-224451"/>
            <a:ext cx="18697437" cy="3891633"/>
          </a:xfrm>
          <a:prstGeom prst="rect">
            <a:avLst/>
          </a:prstGeom>
        </p:spPr>
      </p:pic>
      <p:sp>
        <p:nvSpPr>
          <p:cNvPr id="4" name="TextBox 4"/>
          <p:cNvSpPr txBox="1"/>
          <p:nvPr/>
        </p:nvSpPr>
        <p:spPr>
          <a:xfrm>
            <a:off x="3099983" y="6612661"/>
            <a:ext cx="5768666" cy="1084195"/>
          </a:xfrm>
          <a:prstGeom prst="rect">
            <a:avLst/>
          </a:prstGeom>
        </p:spPr>
        <p:txBody>
          <a:bodyPr lIns="0" tIns="0" rIns="0" bIns="0" rtlCol="0" anchor="t">
            <a:spAutoFit/>
          </a:bodyPr>
          <a:lstStyle/>
          <a:p>
            <a:pPr>
              <a:lnSpc>
                <a:spcPts val="4314"/>
              </a:lnSpc>
            </a:pPr>
            <a:r>
              <a:rPr lang="en-US" sz="3081">
                <a:solidFill>
                  <a:srgbClr val="000000"/>
                </a:solidFill>
                <a:latin typeface="Glacial Indifference"/>
              </a:rPr>
              <a:t>Your Tomorrow Delivered Today !</a:t>
            </a:r>
          </a:p>
          <a:p>
            <a:pPr>
              <a:lnSpc>
                <a:spcPts val="4314"/>
              </a:lnSpc>
            </a:pPr>
            <a:endParaRPr lang="en-US" sz="3081">
              <a:solidFill>
                <a:srgbClr val="000000"/>
              </a:solidFill>
              <a:latin typeface="Glacial Indifference"/>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7137673" y="5875560"/>
            <a:ext cx="1139774" cy="1160881"/>
          </a:xfrm>
          <a:prstGeom prst="rect">
            <a:avLst/>
          </a:prstGeom>
        </p:spPr>
      </p:pic>
      <p:sp>
        <p:nvSpPr>
          <p:cNvPr id="6" name="TextBox 6"/>
          <p:cNvSpPr txBox="1"/>
          <p:nvPr/>
        </p:nvSpPr>
        <p:spPr>
          <a:xfrm>
            <a:off x="1265368" y="5638204"/>
            <a:ext cx="6115150" cy="1041132"/>
          </a:xfrm>
          <a:prstGeom prst="rect">
            <a:avLst/>
          </a:prstGeom>
        </p:spPr>
        <p:txBody>
          <a:bodyPr lIns="0" tIns="0" rIns="0" bIns="0" rtlCol="0" anchor="t">
            <a:spAutoFit/>
          </a:bodyPr>
          <a:lstStyle/>
          <a:p>
            <a:pPr marL="0" lvl="0" indent="0">
              <a:lnSpc>
                <a:spcPts val="8053"/>
              </a:lnSpc>
              <a:spcBef>
                <a:spcPct val="0"/>
              </a:spcBef>
            </a:pPr>
            <a:r>
              <a:rPr lang="en-US" sz="7456" spc="-74" dirty="0" smtClean="0">
                <a:solidFill>
                  <a:srgbClr val="000000"/>
                </a:solidFill>
                <a:latin typeface="Hammersmith One Bold"/>
              </a:rPr>
              <a:t>EXPLENET</a:t>
            </a:r>
            <a:endParaRPr lang="en-US" sz="7456" spc="-74" dirty="0">
              <a:solidFill>
                <a:srgbClr val="000000"/>
              </a:solidFill>
              <a:latin typeface="Hammersmith One Bold"/>
            </a:endParaRPr>
          </a:p>
        </p:txBody>
      </p:sp>
      <p:pic>
        <p:nvPicPr>
          <p:cNvPr id="8" name="Picture 8"/>
          <p:cNvPicPr>
            <a:picLocks noChangeAspect="1"/>
          </p:cNvPicPr>
          <p:nvPr/>
        </p:nvPicPr>
        <p:blipFill>
          <a:blip r:embed="rId5"/>
          <a:srcRect/>
          <a:stretch>
            <a:fillRect/>
          </a:stretch>
        </p:blipFill>
        <p:spPr>
          <a:xfrm>
            <a:off x="241191" y="397468"/>
            <a:ext cx="2858793" cy="1112547"/>
          </a:xfrm>
          <a:prstGeom prst="rect">
            <a:avLst/>
          </a:prstGeom>
        </p:spPr>
      </p:pic>
      <p:pic>
        <p:nvPicPr>
          <p:cNvPr id="9" name="Picture 9"/>
          <p:cNvPicPr>
            <a:picLocks noChangeAspect="1"/>
          </p:cNvPicPr>
          <p:nvPr/>
        </p:nvPicPr>
        <p:blipFill>
          <a:blip r:embed="rId6">
            <a:alphaModFix amt="4000"/>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204719" y="8210650"/>
            <a:ext cx="18146736" cy="12875541"/>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5400000">
            <a:off x="332601" y="5759902"/>
            <a:ext cx="689712" cy="702485"/>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4793535" y="5875560"/>
            <a:ext cx="1139774" cy="1160881"/>
          </a:xfrm>
          <a:prstGeom prst="rect">
            <a:avLst/>
          </a:prstGeom>
        </p:spPr>
      </p:pic>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2449397" y="5875560"/>
            <a:ext cx="1139774" cy="1160881"/>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9994053" y="5875560"/>
            <a:ext cx="1139774" cy="1160881"/>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61142" y="143466"/>
            <a:ext cx="4165441" cy="10519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211909" y="5685502"/>
            <a:ext cx="22738582" cy="11367577"/>
            <a:chOff x="0" y="0"/>
            <a:chExt cx="30318109" cy="15156769"/>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0" r="34"/>
            <a:stretch>
              <a:fillRect/>
            </a:stretch>
          </p:blipFill>
          <p:spPr>
            <a:xfrm rot="-5400000">
              <a:off x="15154903" y="-6437"/>
              <a:ext cx="15156769" cy="1516964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0" r="34"/>
            <a:stretch>
              <a:fillRect/>
            </a:stretch>
          </p:blipFill>
          <p:spPr>
            <a:xfrm rot="-5400000">
              <a:off x="6437" y="-6437"/>
              <a:ext cx="15156769" cy="15169644"/>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1035086" y="686857"/>
            <a:ext cx="689712" cy="702485"/>
          </a:xfrm>
          <a:prstGeom prst="rect">
            <a:avLst/>
          </a:prstGeom>
        </p:spPr>
      </p:pic>
      <p:pic>
        <p:nvPicPr>
          <p:cNvPr id="7" name="Picture 7"/>
          <p:cNvPicPr>
            <a:picLocks noChangeAspect="1"/>
          </p:cNvPicPr>
          <p:nvPr/>
        </p:nvPicPr>
        <p:blipFill>
          <a:blip r:embed="rId6">
            <a:alphaModFix amt="8999"/>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5529446" y="1884047"/>
            <a:ext cx="12758554" cy="9052498"/>
          </a:xfrm>
          <a:prstGeom prst="rect">
            <a:avLst/>
          </a:prstGeom>
        </p:spPr>
      </p:pic>
      <p:sp>
        <p:nvSpPr>
          <p:cNvPr id="8" name="TextBox 8"/>
          <p:cNvSpPr txBox="1"/>
          <p:nvPr/>
        </p:nvSpPr>
        <p:spPr>
          <a:xfrm>
            <a:off x="2060135" y="466635"/>
            <a:ext cx="4869253" cy="1219128"/>
          </a:xfrm>
          <a:prstGeom prst="rect">
            <a:avLst/>
          </a:prstGeom>
        </p:spPr>
        <p:txBody>
          <a:bodyPr lIns="0" tIns="0" rIns="0" bIns="0" rtlCol="0" anchor="t">
            <a:spAutoFit/>
          </a:bodyPr>
          <a:lstStyle/>
          <a:p>
            <a:pPr marL="0" lvl="0" indent="0">
              <a:lnSpc>
                <a:spcPts val="9349"/>
              </a:lnSpc>
              <a:spcBef>
                <a:spcPct val="0"/>
              </a:spcBef>
            </a:pPr>
            <a:r>
              <a:rPr lang="en-US" sz="8499">
                <a:solidFill>
                  <a:srgbClr val="000000"/>
                </a:solidFill>
                <a:latin typeface="Hammersmith One Bold"/>
              </a:rPr>
              <a:t>About Us</a:t>
            </a:r>
          </a:p>
        </p:txBody>
      </p:sp>
      <p:sp>
        <p:nvSpPr>
          <p:cNvPr id="9" name="TextBox 9"/>
          <p:cNvSpPr txBox="1"/>
          <p:nvPr/>
        </p:nvSpPr>
        <p:spPr>
          <a:xfrm>
            <a:off x="1263119" y="2679332"/>
            <a:ext cx="16600975" cy="1577355"/>
          </a:xfrm>
          <a:prstGeom prst="rect">
            <a:avLst/>
          </a:prstGeom>
        </p:spPr>
        <p:txBody>
          <a:bodyPr lIns="0" tIns="0" rIns="0" bIns="0" rtlCol="0" anchor="t">
            <a:spAutoFit/>
          </a:bodyPr>
          <a:lstStyle/>
          <a:p>
            <a:pPr>
              <a:lnSpc>
                <a:spcPts val="4117"/>
              </a:lnSpc>
            </a:pPr>
            <a:r>
              <a:rPr lang="en-US" sz="3167" dirty="0" smtClean="0">
                <a:solidFill>
                  <a:srgbClr val="000000"/>
                </a:solidFill>
                <a:latin typeface="Hammersmith One"/>
              </a:rPr>
              <a:t>Explenet </a:t>
            </a:r>
            <a:r>
              <a:rPr lang="en-US" sz="3167" dirty="0">
                <a:solidFill>
                  <a:srgbClr val="000000"/>
                </a:solidFill>
                <a:latin typeface="Hammersmith One"/>
              </a:rPr>
              <a:t>is a learning management software application that is used to administer, document, track, report on, and deliver educational courses, training program, or learning and development programs.</a:t>
            </a:r>
          </a:p>
        </p:txBody>
      </p:sp>
      <p:sp>
        <p:nvSpPr>
          <p:cNvPr id="10" name="TextBox 10"/>
          <p:cNvSpPr txBox="1"/>
          <p:nvPr/>
        </p:nvSpPr>
        <p:spPr>
          <a:xfrm>
            <a:off x="1263119" y="4454971"/>
            <a:ext cx="15999025" cy="4481405"/>
          </a:xfrm>
          <a:prstGeom prst="rect">
            <a:avLst/>
          </a:prstGeom>
        </p:spPr>
        <p:txBody>
          <a:bodyPr lIns="0" tIns="0" rIns="0" bIns="0" rtlCol="0" anchor="t">
            <a:spAutoFit/>
          </a:bodyPr>
          <a:lstStyle/>
          <a:p>
            <a:pPr>
              <a:lnSpc>
                <a:spcPts val="4434"/>
              </a:lnSpc>
            </a:pPr>
            <a:r>
              <a:rPr lang="en-US" sz="3167" dirty="0">
                <a:solidFill>
                  <a:srgbClr val="000000"/>
                </a:solidFill>
                <a:latin typeface="Clear Sans Regular"/>
              </a:rPr>
              <a:t>The platform enables instructors to create online courses on the topics of their choice. The courses will be divided into two categories: hybrid and online. Instructors can create courses by uploading videos, PowerPoint presentations, PDFs, and live classes.</a:t>
            </a:r>
          </a:p>
          <a:p>
            <a:pPr>
              <a:lnSpc>
                <a:spcPts val="4434"/>
              </a:lnSpc>
            </a:pPr>
            <a:endParaRPr lang="en-US" sz="3167" dirty="0" smtClean="0">
              <a:solidFill>
                <a:srgbClr val="000000"/>
              </a:solidFill>
              <a:latin typeface="Clear Sans Regular"/>
            </a:endParaRPr>
          </a:p>
          <a:p>
            <a:pPr>
              <a:lnSpc>
                <a:spcPts val="4434"/>
              </a:lnSpc>
            </a:pPr>
            <a:r>
              <a:rPr lang="en-US" sz="3167" dirty="0" smtClean="0">
                <a:solidFill>
                  <a:srgbClr val="000000"/>
                </a:solidFill>
                <a:latin typeface="Clear Sans Regular"/>
              </a:rPr>
              <a:t>Explenet </a:t>
            </a:r>
            <a:r>
              <a:rPr lang="en-US" sz="3167" dirty="0">
                <a:solidFill>
                  <a:srgbClr val="000000"/>
                </a:solidFill>
                <a:latin typeface="Clear Sans Regular"/>
              </a:rPr>
              <a:t>also provides LMS for Business, allowing businesses to access a </a:t>
            </a:r>
            <a:r>
              <a:rPr lang="en-US" sz="3167" dirty="0" smtClean="0">
                <a:solidFill>
                  <a:srgbClr val="000000"/>
                </a:solidFill>
                <a:latin typeface="Clear Sans Regular"/>
              </a:rPr>
              <a:t>customized </a:t>
            </a:r>
            <a:r>
              <a:rPr lang="en-US" sz="3167" dirty="0">
                <a:solidFill>
                  <a:srgbClr val="000000"/>
                </a:solidFill>
                <a:latin typeface="Clear Sans Regular"/>
              </a:rPr>
              <a:t>suite of training courses. Organizations can also use LMS for Business to create custom learning portals for corporate trainings. Also allows integration of Physical lab infrastructure to become a part of </a:t>
            </a:r>
            <a:r>
              <a:rPr lang="en-US" sz="3167" dirty="0" smtClean="0">
                <a:solidFill>
                  <a:srgbClr val="000000"/>
                </a:solidFill>
                <a:latin typeface="Clear Sans Regular"/>
              </a:rPr>
              <a:t>the Explenet.</a:t>
            </a:r>
            <a:endParaRPr lang="en-US" sz="3167" dirty="0">
              <a:solidFill>
                <a:srgbClr val="000000"/>
              </a:solidFill>
              <a:latin typeface="Clear Sans Regular"/>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61142" y="143466"/>
            <a:ext cx="4165441" cy="10519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28700" y="2916938"/>
            <a:ext cx="1057439" cy="115624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238147" y="7912137"/>
            <a:ext cx="1042353" cy="104235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9144000" y="7912137"/>
            <a:ext cx="847149" cy="104235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9144000" y="3036057"/>
            <a:ext cx="1096455" cy="849254"/>
          </a:xfrm>
          <a:prstGeom prst="rect">
            <a:avLst/>
          </a:prstGeom>
        </p:spPr>
      </p:pic>
      <p:sp>
        <p:nvSpPr>
          <p:cNvPr id="7" name="AutoShape 7"/>
          <p:cNvSpPr/>
          <p:nvPr/>
        </p:nvSpPr>
        <p:spPr>
          <a:xfrm>
            <a:off x="-201144" y="9763125"/>
            <a:ext cx="18742437" cy="0"/>
          </a:xfrm>
          <a:prstGeom prst="line">
            <a:avLst/>
          </a:prstGeom>
          <a:ln w="523875" cap="rnd">
            <a:solidFill>
              <a:srgbClr val="FFB923"/>
            </a:solidFill>
            <a:prstDash val="solid"/>
            <a:headEnd type="none" w="sm" len="sm"/>
            <a:tailEnd type="none" w="sm" len="sm"/>
          </a:ln>
        </p:spPr>
      </p:sp>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1349975" y="1088220"/>
            <a:ext cx="689712" cy="702485"/>
          </a:xfrm>
          <a:prstGeom prst="rect">
            <a:avLst/>
          </a:prstGeom>
        </p:spPr>
      </p:pic>
      <p:pic>
        <p:nvPicPr>
          <p:cNvPr id="9" name="Picture 9"/>
          <p:cNvPicPr>
            <a:picLocks noChangeAspect="1"/>
          </p:cNvPicPr>
          <p:nvPr/>
        </p:nvPicPr>
        <p:blipFill>
          <a:blip r:embed="rId13">
            <a:alphaModFix amt="6000"/>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26074" y="2087126"/>
            <a:ext cx="18288000" cy="12975771"/>
          </a:xfrm>
          <a:prstGeom prst="rect">
            <a:avLst/>
          </a:prstGeom>
        </p:spPr>
      </p:pic>
      <p:pic>
        <p:nvPicPr>
          <p:cNvPr id="10" name="Picture 10"/>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a:off x="9178998" y="5143500"/>
            <a:ext cx="807927" cy="1276896"/>
          </a:xfrm>
          <a:prstGeom prst="rect">
            <a:avLst/>
          </a:prstGeom>
        </p:spPr>
      </p:pic>
      <p:sp>
        <p:nvSpPr>
          <p:cNvPr id="11" name="TextBox 11"/>
          <p:cNvSpPr txBox="1"/>
          <p:nvPr/>
        </p:nvSpPr>
        <p:spPr>
          <a:xfrm>
            <a:off x="2475947" y="2933503"/>
            <a:ext cx="5829293" cy="1139681"/>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Scalability to extend features and integrations</a:t>
            </a:r>
          </a:p>
        </p:txBody>
      </p:sp>
      <p:sp>
        <p:nvSpPr>
          <p:cNvPr id="12" name="TextBox 12"/>
          <p:cNvSpPr txBox="1"/>
          <p:nvPr/>
        </p:nvSpPr>
        <p:spPr>
          <a:xfrm>
            <a:off x="10489705" y="5355242"/>
            <a:ext cx="6769595" cy="1139681"/>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Integration of Physical Lab Infrastructure</a:t>
            </a:r>
          </a:p>
        </p:txBody>
      </p:sp>
      <p:sp>
        <p:nvSpPr>
          <p:cNvPr id="13" name="TextBox 13"/>
          <p:cNvSpPr txBox="1"/>
          <p:nvPr/>
        </p:nvSpPr>
        <p:spPr>
          <a:xfrm>
            <a:off x="10489705" y="3165445"/>
            <a:ext cx="7085285" cy="561903"/>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Hybrid &amp; Self learning courses</a:t>
            </a:r>
          </a:p>
        </p:txBody>
      </p:sp>
      <p:sp>
        <p:nvSpPr>
          <p:cNvPr id="14" name="TextBox 14"/>
          <p:cNvSpPr txBox="1"/>
          <p:nvPr/>
        </p:nvSpPr>
        <p:spPr>
          <a:xfrm>
            <a:off x="10489705" y="7896118"/>
            <a:ext cx="7597151" cy="1139681"/>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Simple management of content delivery, students, and batches</a:t>
            </a:r>
          </a:p>
        </p:txBody>
      </p:sp>
      <p:sp>
        <p:nvSpPr>
          <p:cNvPr id="15" name="TextBox 15"/>
          <p:cNvSpPr txBox="1"/>
          <p:nvPr/>
        </p:nvSpPr>
        <p:spPr>
          <a:xfrm>
            <a:off x="2375024" y="867998"/>
            <a:ext cx="5766390" cy="1219128"/>
          </a:xfrm>
          <a:prstGeom prst="rect">
            <a:avLst/>
          </a:prstGeom>
        </p:spPr>
        <p:txBody>
          <a:bodyPr lIns="0" tIns="0" rIns="0" bIns="0" rtlCol="0" anchor="t">
            <a:spAutoFit/>
          </a:bodyPr>
          <a:lstStyle/>
          <a:p>
            <a:pPr marL="0" lvl="0" indent="0">
              <a:lnSpc>
                <a:spcPts val="9349"/>
              </a:lnSpc>
              <a:spcBef>
                <a:spcPct val="0"/>
              </a:spcBef>
            </a:pPr>
            <a:r>
              <a:rPr lang="en-US" sz="8499">
                <a:solidFill>
                  <a:srgbClr val="000000"/>
                </a:solidFill>
                <a:latin typeface="Hammersmith One Bold"/>
              </a:rPr>
              <a:t>Highlights</a:t>
            </a:r>
          </a:p>
        </p:txBody>
      </p:sp>
      <p:sp>
        <p:nvSpPr>
          <p:cNvPr id="16" name="TextBox 16"/>
          <p:cNvSpPr txBox="1"/>
          <p:nvPr/>
        </p:nvSpPr>
        <p:spPr>
          <a:xfrm>
            <a:off x="2665314" y="7814809"/>
            <a:ext cx="5948911" cy="561903"/>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Multi-lingual transcription</a:t>
            </a:r>
          </a:p>
        </p:txBody>
      </p:sp>
      <p:sp>
        <p:nvSpPr>
          <p:cNvPr id="17" name="AutoShape 17"/>
          <p:cNvSpPr/>
          <p:nvPr/>
        </p:nvSpPr>
        <p:spPr>
          <a:xfrm rot="5400000">
            <a:off x="5414003" y="6036496"/>
            <a:ext cx="6258166" cy="0"/>
          </a:xfrm>
          <a:prstGeom prst="line">
            <a:avLst/>
          </a:prstGeom>
          <a:ln w="19050" cap="rnd">
            <a:solidFill>
              <a:srgbClr val="FFB923"/>
            </a:solidFill>
            <a:prstDash val="solid"/>
            <a:headEnd type="none" w="sm" len="sm"/>
            <a:tailEnd type="none" w="sm" len="sm"/>
          </a:ln>
        </p:spPr>
      </p:sp>
      <p:pic>
        <p:nvPicPr>
          <p:cNvPr id="18" name="Picture 18"/>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a:off x="1173197" y="5458344"/>
            <a:ext cx="1097778" cy="962052"/>
          </a:xfrm>
          <a:prstGeom prst="rect">
            <a:avLst/>
          </a:prstGeom>
        </p:spPr>
      </p:pic>
      <p:sp>
        <p:nvSpPr>
          <p:cNvPr id="19" name="TextBox 19"/>
          <p:cNvSpPr txBox="1"/>
          <p:nvPr/>
        </p:nvSpPr>
        <p:spPr>
          <a:xfrm>
            <a:off x="2620872" y="5644131"/>
            <a:ext cx="2782272" cy="561903"/>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Virtual Class</a:t>
            </a:r>
          </a:p>
        </p:txBody>
      </p:sp>
      <p:pic>
        <p:nvPicPr>
          <p:cNvPr id="20" name="Picture 1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861142" y="143466"/>
            <a:ext cx="4165441" cy="10519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82022" y="2597499"/>
            <a:ext cx="4570174" cy="994261"/>
            <a:chOff x="0" y="0"/>
            <a:chExt cx="6093566" cy="1325681"/>
          </a:xfrm>
        </p:grpSpPr>
        <p:sp>
          <p:nvSpPr>
            <p:cNvPr id="3" name="AutoShape 3"/>
            <p:cNvSpPr/>
            <p:nvPr/>
          </p:nvSpPr>
          <p:spPr>
            <a:xfrm>
              <a:off x="0" y="0"/>
              <a:ext cx="6093566" cy="1325681"/>
            </a:xfrm>
            <a:prstGeom prst="rect">
              <a:avLst/>
            </a:prstGeom>
            <a:solidFill>
              <a:srgbClr val="000000"/>
            </a:solidFill>
          </p:spPr>
        </p:sp>
        <p:sp>
          <p:nvSpPr>
            <p:cNvPr id="4" name="TextBox 4"/>
            <p:cNvSpPr txBox="1"/>
            <p:nvPr/>
          </p:nvSpPr>
          <p:spPr>
            <a:xfrm>
              <a:off x="1216434" y="338990"/>
              <a:ext cx="3660697" cy="628650"/>
            </a:xfrm>
            <a:prstGeom prst="rect">
              <a:avLst/>
            </a:prstGeom>
          </p:spPr>
          <p:txBody>
            <a:bodyPr lIns="0" tIns="0" rIns="0" bIns="0" rtlCol="0" anchor="t">
              <a:spAutoFit/>
            </a:bodyPr>
            <a:lstStyle/>
            <a:p>
              <a:pPr marL="0" lvl="0" indent="0" algn="ctr">
                <a:lnSpc>
                  <a:spcPts val="3899"/>
                </a:lnSpc>
                <a:spcBef>
                  <a:spcPct val="0"/>
                </a:spcBef>
              </a:pPr>
              <a:r>
                <a:rPr lang="en-US" sz="2999" spc="119">
                  <a:solidFill>
                    <a:srgbClr val="FFFFFF"/>
                  </a:solidFill>
                  <a:latin typeface="Clear Sans Regular Bold"/>
                </a:rPr>
                <a:t>STUDENTS</a:t>
              </a:r>
            </a:p>
          </p:txBody>
        </p:sp>
      </p:grpSp>
      <p:grpSp>
        <p:nvGrpSpPr>
          <p:cNvPr id="5" name="Group 5"/>
          <p:cNvGrpSpPr/>
          <p:nvPr/>
        </p:nvGrpSpPr>
        <p:grpSpPr>
          <a:xfrm>
            <a:off x="9159398" y="2597499"/>
            <a:ext cx="4570174" cy="994261"/>
            <a:chOff x="0" y="0"/>
            <a:chExt cx="6093566" cy="1325681"/>
          </a:xfrm>
        </p:grpSpPr>
        <p:sp>
          <p:nvSpPr>
            <p:cNvPr id="6" name="AutoShape 6"/>
            <p:cNvSpPr/>
            <p:nvPr/>
          </p:nvSpPr>
          <p:spPr>
            <a:xfrm>
              <a:off x="0" y="0"/>
              <a:ext cx="6093566" cy="1325681"/>
            </a:xfrm>
            <a:prstGeom prst="rect">
              <a:avLst/>
            </a:prstGeom>
            <a:solidFill>
              <a:srgbClr val="FFB923"/>
            </a:solidFill>
          </p:spPr>
        </p:sp>
        <p:sp>
          <p:nvSpPr>
            <p:cNvPr id="7" name="TextBox 7"/>
            <p:cNvSpPr txBox="1"/>
            <p:nvPr/>
          </p:nvSpPr>
          <p:spPr>
            <a:xfrm>
              <a:off x="1216434" y="329465"/>
              <a:ext cx="3660697" cy="638175"/>
            </a:xfrm>
            <a:prstGeom prst="rect">
              <a:avLst/>
            </a:prstGeom>
          </p:spPr>
          <p:txBody>
            <a:bodyPr lIns="0" tIns="0" rIns="0" bIns="0" rtlCol="0" anchor="t">
              <a:spAutoFit/>
            </a:bodyPr>
            <a:lstStyle/>
            <a:p>
              <a:pPr marL="0" lvl="0" indent="0" algn="ctr">
                <a:lnSpc>
                  <a:spcPts val="3900"/>
                </a:lnSpc>
                <a:spcBef>
                  <a:spcPct val="0"/>
                </a:spcBef>
              </a:pPr>
              <a:r>
                <a:rPr lang="en-US" sz="3000" spc="120">
                  <a:solidFill>
                    <a:srgbClr val="000000"/>
                  </a:solidFill>
                  <a:latin typeface="Clear Sans Regular Bold"/>
                </a:rPr>
                <a:t>BUSINESS</a:t>
              </a:r>
            </a:p>
          </p:txBody>
        </p:sp>
      </p:grpSp>
      <p:grpSp>
        <p:nvGrpSpPr>
          <p:cNvPr id="8" name="Group 8"/>
          <p:cNvGrpSpPr/>
          <p:nvPr/>
        </p:nvGrpSpPr>
        <p:grpSpPr>
          <a:xfrm>
            <a:off x="13677403" y="2597499"/>
            <a:ext cx="4570174" cy="994261"/>
            <a:chOff x="0" y="0"/>
            <a:chExt cx="6093566" cy="1325681"/>
          </a:xfrm>
        </p:grpSpPr>
        <p:sp>
          <p:nvSpPr>
            <p:cNvPr id="9" name="AutoShape 9"/>
            <p:cNvSpPr/>
            <p:nvPr/>
          </p:nvSpPr>
          <p:spPr>
            <a:xfrm>
              <a:off x="0" y="0"/>
              <a:ext cx="6093566" cy="1325681"/>
            </a:xfrm>
            <a:prstGeom prst="rect">
              <a:avLst/>
            </a:prstGeom>
            <a:solidFill>
              <a:srgbClr val="000000"/>
            </a:solidFill>
          </p:spPr>
        </p:sp>
        <p:sp>
          <p:nvSpPr>
            <p:cNvPr id="10" name="TextBox 10"/>
            <p:cNvSpPr txBox="1"/>
            <p:nvPr/>
          </p:nvSpPr>
          <p:spPr>
            <a:xfrm>
              <a:off x="1216434" y="338990"/>
              <a:ext cx="3660697" cy="628650"/>
            </a:xfrm>
            <a:prstGeom prst="rect">
              <a:avLst/>
            </a:prstGeom>
          </p:spPr>
          <p:txBody>
            <a:bodyPr lIns="0" tIns="0" rIns="0" bIns="0" rtlCol="0" anchor="t">
              <a:spAutoFit/>
            </a:bodyPr>
            <a:lstStyle/>
            <a:p>
              <a:pPr marL="0" lvl="0" indent="0" algn="ctr">
                <a:lnSpc>
                  <a:spcPts val="3899"/>
                </a:lnSpc>
                <a:spcBef>
                  <a:spcPct val="0"/>
                </a:spcBef>
              </a:pPr>
              <a:r>
                <a:rPr lang="en-US" sz="2999" spc="119">
                  <a:solidFill>
                    <a:srgbClr val="FFFFFF"/>
                  </a:solidFill>
                  <a:latin typeface="Clear Sans Regular Bold"/>
                </a:rPr>
                <a:t>INSTRUCTORS</a:t>
              </a:r>
            </a:p>
          </p:txBody>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r="6608" b="71845"/>
          <a:stretch>
            <a:fillRect/>
          </a:stretch>
        </p:blipFill>
        <p:spPr>
          <a:xfrm>
            <a:off x="350342" y="7947175"/>
            <a:ext cx="22006420" cy="1626352"/>
          </a:xfrm>
          <a:prstGeom prst="rect">
            <a:avLst/>
          </a:prstGeom>
        </p:spPr>
      </p:pic>
      <p:sp>
        <p:nvSpPr>
          <p:cNvPr id="12" name="TextBox 12"/>
          <p:cNvSpPr txBox="1"/>
          <p:nvPr/>
        </p:nvSpPr>
        <p:spPr>
          <a:xfrm>
            <a:off x="40422" y="3876746"/>
            <a:ext cx="4577377" cy="2352488"/>
          </a:xfrm>
          <a:prstGeom prst="rect">
            <a:avLst/>
          </a:prstGeom>
        </p:spPr>
        <p:txBody>
          <a:bodyPr lIns="0" tIns="0" rIns="0" bIns="0" rtlCol="0" anchor="t">
            <a:spAutoFit/>
          </a:bodyPr>
          <a:lstStyle/>
          <a:p>
            <a:pPr marL="573849" lvl="1" indent="-286925">
              <a:lnSpc>
                <a:spcPts val="3721"/>
              </a:lnSpc>
              <a:buFont typeface="Arial"/>
              <a:buChar char="•"/>
            </a:pPr>
            <a:r>
              <a:rPr lang="en-US" sz="2657">
                <a:solidFill>
                  <a:srgbClr val="000000"/>
                </a:solidFill>
                <a:latin typeface="Clear Sans Regular"/>
              </a:rPr>
              <a:t>End-to-end</a:t>
            </a:r>
            <a:r>
              <a:rPr lang="en-US" sz="2657" u="none">
                <a:solidFill>
                  <a:srgbClr val="000000"/>
                </a:solidFill>
                <a:latin typeface="Clear Sans Regular"/>
              </a:rPr>
              <a:t> access and control of the LMS modules.</a:t>
            </a:r>
          </a:p>
          <a:p>
            <a:pPr marL="573849" lvl="1" indent="-286925">
              <a:lnSpc>
                <a:spcPts val="3721"/>
              </a:lnSpc>
              <a:buFont typeface="Arial"/>
              <a:buChar char="•"/>
            </a:pPr>
            <a:r>
              <a:rPr lang="en-US" sz="2657" u="none">
                <a:solidFill>
                  <a:srgbClr val="000000"/>
                </a:solidFill>
                <a:latin typeface="Clear Sans Regular"/>
              </a:rPr>
              <a:t>Protect sensitive application data.</a:t>
            </a:r>
          </a:p>
        </p:txBody>
      </p:sp>
      <p:sp>
        <p:nvSpPr>
          <p:cNvPr id="13" name="TextBox 13"/>
          <p:cNvSpPr txBox="1"/>
          <p:nvPr/>
        </p:nvSpPr>
        <p:spPr>
          <a:xfrm>
            <a:off x="4617799" y="3876746"/>
            <a:ext cx="4570174" cy="2352488"/>
          </a:xfrm>
          <a:prstGeom prst="rect">
            <a:avLst/>
          </a:prstGeom>
        </p:spPr>
        <p:txBody>
          <a:bodyPr lIns="0" tIns="0" rIns="0" bIns="0" rtlCol="0" anchor="t">
            <a:spAutoFit/>
          </a:bodyPr>
          <a:lstStyle/>
          <a:p>
            <a:pPr marL="573849" lvl="1" indent="-286925">
              <a:lnSpc>
                <a:spcPts val="3721"/>
              </a:lnSpc>
              <a:buFont typeface="Arial"/>
              <a:buChar char="•"/>
            </a:pPr>
            <a:r>
              <a:rPr lang="en-US" sz="2657">
                <a:solidFill>
                  <a:srgbClr val="000000"/>
                </a:solidFill>
                <a:latin typeface="Clear Sans Regular"/>
              </a:rPr>
              <a:t>Type 1: In</a:t>
            </a:r>
            <a:r>
              <a:rPr lang="en-US" sz="2657" u="none">
                <a:solidFill>
                  <a:srgbClr val="000000"/>
                </a:solidFill>
                <a:latin typeface="Clear Sans Regular"/>
              </a:rPr>
              <a:t>dividual self-registration is available.</a:t>
            </a:r>
          </a:p>
          <a:p>
            <a:pPr marL="573849" lvl="1" indent="-286925">
              <a:lnSpc>
                <a:spcPts val="3721"/>
              </a:lnSpc>
              <a:spcBef>
                <a:spcPct val="0"/>
              </a:spcBef>
              <a:buFont typeface="Arial"/>
              <a:buChar char="•"/>
            </a:pPr>
            <a:r>
              <a:rPr lang="en-US" sz="2657" u="none">
                <a:solidFill>
                  <a:srgbClr val="000000"/>
                </a:solidFill>
                <a:latin typeface="Clear Sans Regular"/>
              </a:rPr>
              <a:t>Type 2: Businesses that register their users as students in their courses.</a:t>
            </a:r>
          </a:p>
        </p:txBody>
      </p:sp>
      <p:sp>
        <p:nvSpPr>
          <p:cNvPr id="14" name="TextBox 14"/>
          <p:cNvSpPr txBox="1"/>
          <p:nvPr/>
        </p:nvSpPr>
        <p:spPr>
          <a:xfrm>
            <a:off x="8958481" y="3876746"/>
            <a:ext cx="4790142" cy="3772743"/>
          </a:xfrm>
          <a:prstGeom prst="rect">
            <a:avLst/>
          </a:prstGeom>
        </p:spPr>
        <p:txBody>
          <a:bodyPr lIns="0" tIns="0" rIns="0" bIns="0" rtlCol="0" anchor="t">
            <a:spAutoFit/>
          </a:bodyPr>
          <a:lstStyle/>
          <a:p>
            <a:pPr marL="574295" lvl="1" indent="-287147">
              <a:lnSpc>
                <a:spcPts val="3724"/>
              </a:lnSpc>
              <a:buFont typeface="Arial"/>
              <a:buChar char="•"/>
            </a:pPr>
            <a:r>
              <a:rPr lang="en-US" sz="2660">
                <a:solidFill>
                  <a:srgbClr val="000000"/>
                </a:solidFill>
                <a:latin typeface="Clear Sans Regular"/>
              </a:rPr>
              <a:t>Create custom learning portal.</a:t>
            </a:r>
          </a:p>
          <a:p>
            <a:pPr marL="574295" lvl="1" indent="-287147">
              <a:lnSpc>
                <a:spcPts val="3724"/>
              </a:lnSpc>
              <a:buFont typeface="Arial"/>
              <a:buChar char="•"/>
            </a:pPr>
            <a:r>
              <a:rPr lang="en-US" sz="2660" u="none">
                <a:solidFill>
                  <a:srgbClr val="000000"/>
                </a:solidFill>
                <a:latin typeface="Clear Sans Regular"/>
              </a:rPr>
              <a:t>Publish courses in SCORM standards.</a:t>
            </a:r>
          </a:p>
          <a:p>
            <a:pPr marL="574295" lvl="1" indent="-287147">
              <a:lnSpc>
                <a:spcPts val="3724"/>
              </a:lnSpc>
              <a:buFont typeface="Arial"/>
              <a:buChar char="•"/>
            </a:pPr>
            <a:r>
              <a:rPr lang="en-US" sz="2660" u="none">
                <a:solidFill>
                  <a:srgbClr val="000000"/>
                </a:solidFill>
                <a:latin typeface="Clear Sans Regular"/>
              </a:rPr>
              <a:t>Publish public &amp; private courses.</a:t>
            </a:r>
          </a:p>
          <a:p>
            <a:pPr marL="574295" lvl="1" indent="-287147">
              <a:lnSpc>
                <a:spcPts val="3724"/>
              </a:lnSpc>
              <a:buFont typeface="Arial"/>
              <a:buChar char="•"/>
            </a:pPr>
            <a:r>
              <a:rPr lang="en-US" sz="2660" u="none">
                <a:solidFill>
                  <a:srgbClr val="000000"/>
                </a:solidFill>
                <a:latin typeface="Clear Sans Regular"/>
              </a:rPr>
              <a:t>Courses are promoted &amp; taking a cut of the profits.</a:t>
            </a:r>
          </a:p>
        </p:txBody>
      </p:sp>
      <p:sp>
        <p:nvSpPr>
          <p:cNvPr id="15" name="TextBox 15"/>
          <p:cNvSpPr txBox="1"/>
          <p:nvPr/>
        </p:nvSpPr>
        <p:spPr>
          <a:xfrm>
            <a:off x="13599725" y="3876746"/>
            <a:ext cx="4533988" cy="2825058"/>
          </a:xfrm>
          <a:prstGeom prst="rect">
            <a:avLst/>
          </a:prstGeom>
        </p:spPr>
        <p:txBody>
          <a:bodyPr lIns="0" tIns="0" rIns="0" bIns="0" rtlCol="0" anchor="t">
            <a:spAutoFit/>
          </a:bodyPr>
          <a:lstStyle/>
          <a:p>
            <a:pPr marL="573849" lvl="1" indent="-286925">
              <a:lnSpc>
                <a:spcPts val="3721"/>
              </a:lnSpc>
              <a:buFont typeface="Arial"/>
              <a:buChar char="•"/>
            </a:pPr>
            <a:r>
              <a:rPr lang="en-US" sz="2657">
                <a:solidFill>
                  <a:srgbClr val="000000"/>
                </a:solidFill>
                <a:latin typeface="Clear Sans Regular"/>
              </a:rPr>
              <a:t>Create</a:t>
            </a:r>
            <a:r>
              <a:rPr lang="en-US" sz="2657" u="none">
                <a:solidFill>
                  <a:srgbClr val="000000"/>
                </a:solidFill>
                <a:latin typeface="Clear Sans Regular"/>
              </a:rPr>
              <a:t> online courses on their preferred topics.</a:t>
            </a:r>
          </a:p>
          <a:p>
            <a:pPr marL="573849" lvl="1" indent="-286925">
              <a:lnSpc>
                <a:spcPts val="3721"/>
              </a:lnSpc>
              <a:buFont typeface="Arial"/>
              <a:buChar char="•"/>
            </a:pPr>
            <a:r>
              <a:rPr lang="en-US" sz="2657" u="none">
                <a:solidFill>
                  <a:srgbClr val="000000"/>
                </a:solidFill>
                <a:latin typeface="Clear Sans Regular"/>
              </a:rPr>
              <a:t>Videos, PowerPoint presentations, PDFs, and live classes can all be uploaded.</a:t>
            </a:r>
          </a:p>
        </p:txBody>
      </p:sp>
      <p:grpSp>
        <p:nvGrpSpPr>
          <p:cNvPr id="17" name="Group 17"/>
          <p:cNvGrpSpPr/>
          <p:nvPr/>
        </p:nvGrpSpPr>
        <p:grpSpPr>
          <a:xfrm>
            <a:off x="11847" y="2597499"/>
            <a:ext cx="4570174" cy="994261"/>
            <a:chOff x="0" y="0"/>
            <a:chExt cx="6093566" cy="1325681"/>
          </a:xfrm>
        </p:grpSpPr>
        <p:sp>
          <p:nvSpPr>
            <p:cNvPr id="18" name="AutoShape 18"/>
            <p:cNvSpPr/>
            <p:nvPr/>
          </p:nvSpPr>
          <p:spPr>
            <a:xfrm>
              <a:off x="0" y="0"/>
              <a:ext cx="6093566" cy="1325681"/>
            </a:xfrm>
            <a:prstGeom prst="rect">
              <a:avLst/>
            </a:prstGeom>
            <a:solidFill>
              <a:srgbClr val="FFB923"/>
            </a:solidFill>
          </p:spPr>
        </p:sp>
        <p:sp>
          <p:nvSpPr>
            <p:cNvPr id="19" name="TextBox 19"/>
            <p:cNvSpPr txBox="1"/>
            <p:nvPr/>
          </p:nvSpPr>
          <p:spPr>
            <a:xfrm>
              <a:off x="1216434" y="338990"/>
              <a:ext cx="3660697" cy="628650"/>
            </a:xfrm>
            <a:prstGeom prst="rect">
              <a:avLst/>
            </a:prstGeom>
          </p:spPr>
          <p:txBody>
            <a:bodyPr lIns="0" tIns="0" rIns="0" bIns="0" rtlCol="0" anchor="t">
              <a:spAutoFit/>
            </a:bodyPr>
            <a:lstStyle/>
            <a:p>
              <a:pPr marL="0" lvl="0" indent="0" algn="ctr">
                <a:lnSpc>
                  <a:spcPts val="3899"/>
                </a:lnSpc>
                <a:spcBef>
                  <a:spcPct val="0"/>
                </a:spcBef>
              </a:pPr>
              <a:r>
                <a:rPr lang="en-US" sz="2999" spc="119">
                  <a:solidFill>
                    <a:srgbClr val="000000"/>
                  </a:solidFill>
                  <a:latin typeface="Clear Sans Regular Bold"/>
                </a:rPr>
                <a:t>ADMIN</a:t>
              </a:r>
            </a:p>
          </p:txBody>
        </p:sp>
      </p:grpSp>
      <p:sp>
        <p:nvSpPr>
          <p:cNvPr id="20" name="TextBox 20"/>
          <p:cNvSpPr txBox="1"/>
          <p:nvPr/>
        </p:nvSpPr>
        <p:spPr>
          <a:xfrm>
            <a:off x="398028" y="8397443"/>
            <a:ext cx="17979425" cy="529561"/>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Clear Sans Regular Bold"/>
              </a:rPr>
              <a:t>The application supports Web and Mobile, and unique features are embedded based on user roles.</a:t>
            </a:r>
          </a:p>
        </p:txBody>
      </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347281" y="1088220"/>
            <a:ext cx="689712" cy="702485"/>
          </a:xfrm>
          <a:prstGeom prst="rect">
            <a:avLst/>
          </a:prstGeom>
        </p:spPr>
      </p:pic>
      <p:sp>
        <p:nvSpPr>
          <p:cNvPr id="22" name="TextBox 22"/>
          <p:cNvSpPr txBox="1"/>
          <p:nvPr/>
        </p:nvSpPr>
        <p:spPr>
          <a:xfrm>
            <a:off x="1372330" y="831208"/>
            <a:ext cx="12046348" cy="1219128"/>
          </a:xfrm>
          <a:prstGeom prst="rect">
            <a:avLst/>
          </a:prstGeom>
        </p:spPr>
        <p:txBody>
          <a:bodyPr lIns="0" tIns="0" rIns="0" bIns="0" rtlCol="0" anchor="t">
            <a:spAutoFit/>
          </a:bodyPr>
          <a:lstStyle/>
          <a:p>
            <a:pPr marL="0" lvl="0" indent="0">
              <a:lnSpc>
                <a:spcPts val="9349"/>
              </a:lnSpc>
              <a:spcBef>
                <a:spcPct val="0"/>
              </a:spcBef>
            </a:pPr>
            <a:r>
              <a:rPr lang="en-US" sz="8499">
                <a:solidFill>
                  <a:srgbClr val="000000"/>
                </a:solidFill>
                <a:latin typeface="Hammersmith One Bold"/>
              </a:rPr>
              <a:t>Stakeholders Involved</a:t>
            </a:r>
          </a:p>
        </p:txBody>
      </p:sp>
      <p:pic>
        <p:nvPicPr>
          <p:cNvPr id="23" name="Picture 23"/>
          <p:cNvPicPr>
            <a:picLocks noChangeAspect="1"/>
          </p:cNvPicPr>
          <p:nvPr/>
        </p:nvPicPr>
        <p:blipFill>
          <a:blip r:embed="rId7">
            <a:alphaModFix amt="6000"/>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5398" y="2597499"/>
            <a:ext cx="18288000" cy="12975771"/>
          </a:xfrm>
          <a:prstGeom prst="rect">
            <a:avLst/>
          </a:prstGeom>
        </p:spPr>
      </p:pic>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61142" y="143466"/>
            <a:ext cx="4165441" cy="10519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7464" y="2847133"/>
            <a:ext cx="8764202" cy="398849"/>
            <a:chOff x="0" y="0"/>
            <a:chExt cx="11685603" cy="53179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0" r="34"/>
            <a:stretch>
              <a:fillRect/>
            </a:stretch>
          </p:blipFill>
          <p:spPr>
            <a:xfrm rot="5400000">
              <a:off x="226" y="-226"/>
              <a:ext cx="531799" cy="532251"/>
            </a:xfrm>
            <a:prstGeom prst="rect">
              <a:avLst/>
            </a:prstGeom>
          </p:spPr>
        </p:pic>
        <p:sp>
          <p:nvSpPr>
            <p:cNvPr id="4" name="TextBox 4"/>
            <p:cNvSpPr txBox="1"/>
            <p:nvPr/>
          </p:nvSpPr>
          <p:spPr>
            <a:xfrm>
              <a:off x="1092604" y="-47625"/>
              <a:ext cx="10592999" cy="575354"/>
            </a:xfrm>
            <a:prstGeom prst="rect">
              <a:avLst/>
            </a:prstGeom>
          </p:spPr>
          <p:txBody>
            <a:bodyPr lIns="0" tIns="0" rIns="0" bIns="0" rtlCol="0" anchor="t">
              <a:spAutoFit/>
            </a:bodyPr>
            <a:lstStyle/>
            <a:p>
              <a:pPr>
                <a:lnSpc>
                  <a:spcPts val="3636"/>
                </a:lnSpc>
              </a:pPr>
              <a:r>
                <a:rPr lang="en-US" sz="2597">
                  <a:solidFill>
                    <a:srgbClr val="000000"/>
                  </a:solidFill>
                  <a:latin typeface="Clear Sans Regular"/>
                </a:rPr>
                <a:t>Detailed dashboard view.</a:t>
              </a:r>
            </a:p>
          </p:txBody>
        </p:sp>
      </p:grpSp>
      <p:grpSp>
        <p:nvGrpSpPr>
          <p:cNvPr id="5" name="Group 5"/>
          <p:cNvGrpSpPr/>
          <p:nvPr/>
        </p:nvGrpSpPr>
        <p:grpSpPr>
          <a:xfrm>
            <a:off x="257464" y="3889011"/>
            <a:ext cx="8764202" cy="857576"/>
            <a:chOff x="0" y="0"/>
            <a:chExt cx="11685603" cy="114343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6" y="40103"/>
              <a:ext cx="531799" cy="532251"/>
            </a:xfrm>
            <a:prstGeom prst="rect">
              <a:avLst/>
            </a:prstGeom>
          </p:spPr>
        </p:pic>
        <p:sp>
          <p:nvSpPr>
            <p:cNvPr id="7" name="TextBox 7"/>
            <p:cNvSpPr txBox="1"/>
            <p:nvPr/>
          </p:nvSpPr>
          <p:spPr>
            <a:xfrm>
              <a:off x="1092604" y="-47625"/>
              <a:ext cx="10592999" cy="1191059"/>
            </a:xfrm>
            <a:prstGeom prst="rect">
              <a:avLst/>
            </a:prstGeom>
          </p:spPr>
          <p:txBody>
            <a:bodyPr lIns="0" tIns="0" rIns="0" bIns="0" rtlCol="0" anchor="t">
              <a:spAutoFit/>
            </a:bodyPr>
            <a:lstStyle/>
            <a:p>
              <a:pPr marL="0" lvl="0" indent="0" algn="l">
                <a:lnSpc>
                  <a:spcPts val="3636"/>
                </a:lnSpc>
                <a:spcBef>
                  <a:spcPct val="0"/>
                </a:spcBef>
              </a:pPr>
              <a:r>
                <a:rPr lang="en-US" sz="2597">
                  <a:solidFill>
                    <a:srgbClr val="000000"/>
                  </a:solidFill>
                  <a:latin typeface="Clear Sans Regular"/>
                </a:rPr>
                <a:t>Manage hybrid and online courses, categories, and course types.</a:t>
              </a:r>
            </a:p>
          </p:txBody>
        </p:sp>
      </p:grpSp>
      <p:grpSp>
        <p:nvGrpSpPr>
          <p:cNvPr id="8" name="Group 8"/>
          <p:cNvGrpSpPr/>
          <p:nvPr/>
        </p:nvGrpSpPr>
        <p:grpSpPr>
          <a:xfrm>
            <a:off x="257464" y="5107781"/>
            <a:ext cx="8764202" cy="461665"/>
            <a:chOff x="0" y="-47625"/>
            <a:chExt cx="11685603" cy="615554"/>
          </a:xfrm>
        </p:grpSpPr>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6" y="-226"/>
              <a:ext cx="531799" cy="532251"/>
            </a:xfrm>
            <a:prstGeom prst="rect">
              <a:avLst/>
            </a:prstGeom>
          </p:spPr>
        </p:pic>
        <p:sp>
          <p:nvSpPr>
            <p:cNvPr id="10" name="TextBox 10"/>
            <p:cNvSpPr txBox="1"/>
            <p:nvPr/>
          </p:nvSpPr>
          <p:spPr>
            <a:xfrm>
              <a:off x="1092604" y="-47625"/>
              <a:ext cx="10592999" cy="615554"/>
            </a:xfrm>
            <a:prstGeom prst="rect">
              <a:avLst/>
            </a:prstGeom>
          </p:spPr>
          <p:txBody>
            <a:bodyPr lIns="0" tIns="0" rIns="0" bIns="0" rtlCol="0" anchor="t">
              <a:spAutoFit/>
            </a:bodyPr>
            <a:lstStyle/>
            <a:p>
              <a:pPr marL="0" lvl="0" indent="0" algn="l">
                <a:lnSpc>
                  <a:spcPts val="3636"/>
                </a:lnSpc>
                <a:spcBef>
                  <a:spcPct val="0"/>
                </a:spcBef>
              </a:pPr>
              <a:r>
                <a:rPr lang="en-US" sz="2597" dirty="0">
                  <a:solidFill>
                    <a:srgbClr val="000000"/>
                  </a:solidFill>
                  <a:latin typeface="Clear Sans Regular"/>
                </a:rPr>
                <a:t>Set a</a:t>
              </a:r>
              <a:r>
                <a:rPr lang="en-US" sz="2597" u="none" dirty="0">
                  <a:solidFill>
                    <a:srgbClr val="000000"/>
                  </a:solidFill>
                  <a:latin typeface="Clear Sans Regular"/>
                </a:rPr>
                <a:t> deadline for enrollment to a </a:t>
              </a:r>
              <a:r>
                <a:rPr lang="en-US" sz="2597" u="none" dirty="0" smtClean="0">
                  <a:solidFill>
                    <a:srgbClr val="000000"/>
                  </a:solidFill>
                  <a:latin typeface="Clear Sans Regular"/>
                </a:rPr>
                <a:t>hybrid course</a:t>
              </a:r>
              <a:r>
                <a:rPr lang="en-US" sz="2597" u="none" dirty="0">
                  <a:solidFill>
                    <a:srgbClr val="000000"/>
                  </a:solidFill>
                  <a:latin typeface="Clear Sans Regular"/>
                </a:rPr>
                <a:t>.</a:t>
              </a:r>
            </a:p>
          </p:txBody>
        </p:sp>
      </p:grpSp>
      <p:grpSp>
        <p:nvGrpSpPr>
          <p:cNvPr id="11" name="Group 11"/>
          <p:cNvGrpSpPr/>
          <p:nvPr/>
        </p:nvGrpSpPr>
        <p:grpSpPr>
          <a:xfrm>
            <a:off x="257464" y="7448458"/>
            <a:ext cx="8764202" cy="857576"/>
            <a:chOff x="0" y="0"/>
            <a:chExt cx="11685603" cy="1143434"/>
          </a:xfrm>
        </p:grpSpPr>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6" y="-226"/>
              <a:ext cx="531799" cy="532251"/>
            </a:xfrm>
            <a:prstGeom prst="rect">
              <a:avLst/>
            </a:prstGeom>
          </p:spPr>
        </p:pic>
        <p:sp>
          <p:nvSpPr>
            <p:cNvPr id="13" name="TextBox 13"/>
            <p:cNvSpPr txBox="1"/>
            <p:nvPr/>
          </p:nvSpPr>
          <p:spPr>
            <a:xfrm>
              <a:off x="1092604" y="-47625"/>
              <a:ext cx="10592999" cy="1191059"/>
            </a:xfrm>
            <a:prstGeom prst="rect">
              <a:avLst/>
            </a:prstGeom>
          </p:spPr>
          <p:txBody>
            <a:bodyPr lIns="0" tIns="0" rIns="0" bIns="0" rtlCol="0" anchor="t">
              <a:spAutoFit/>
            </a:bodyPr>
            <a:lstStyle/>
            <a:p>
              <a:pPr marL="0" lvl="0" indent="0" algn="l">
                <a:lnSpc>
                  <a:spcPts val="3636"/>
                </a:lnSpc>
                <a:spcBef>
                  <a:spcPct val="0"/>
                </a:spcBef>
              </a:pPr>
              <a:r>
                <a:rPr lang="en-US" sz="2597">
                  <a:solidFill>
                    <a:srgbClr val="000000"/>
                  </a:solidFill>
                  <a:latin typeface="Clear Sans Regular"/>
                </a:rPr>
                <a:t>Create and automate assessment evaluations based on a specific category.</a:t>
              </a:r>
            </a:p>
          </p:txBody>
        </p:sp>
      </p:grpSp>
      <p:grpSp>
        <p:nvGrpSpPr>
          <p:cNvPr id="17" name="Group 17"/>
          <p:cNvGrpSpPr/>
          <p:nvPr/>
        </p:nvGrpSpPr>
        <p:grpSpPr>
          <a:xfrm>
            <a:off x="9441930" y="2811414"/>
            <a:ext cx="8764202" cy="429096"/>
            <a:chOff x="0" y="0"/>
            <a:chExt cx="11685603" cy="572128"/>
          </a:xfrm>
        </p:grpSpPr>
        <p:pic>
          <p:nvPicPr>
            <p:cNvPr id="18" name="Picture 1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6" y="40103"/>
              <a:ext cx="531799" cy="532251"/>
            </a:xfrm>
            <a:prstGeom prst="rect">
              <a:avLst/>
            </a:prstGeom>
          </p:spPr>
        </p:pic>
        <p:sp>
          <p:nvSpPr>
            <p:cNvPr id="19" name="TextBox 19"/>
            <p:cNvSpPr txBox="1"/>
            <p:nvPr/>
          </p:nvSpPr>
          <p:spPr>
            <a:xfrm>
              <a:off x="1092604" y="-47625"/>
              <a:ext cx="10592999" cy="575354"/>
            </a:xfrm>
            <a:prstGeom prst="rect">
              <a:avLst/>
            </a:prstGeom>
          </p:spPr>
          <p:txBody>
            <a:bodyPr lIns="0" tIns="0" rIns="0" bIns="0" rtlCol="0" anchor="t">
              <a:spAutoFit/>
            </a:bodyPr>
            <a:lstStyle/>
            <a:p>
              <a:pPr marL="0" lvl="0" indent="0" algn="l">
                <a:lnSpc>
                  <a:spcPts val="3636"/>
                </a:lnSpc>
                <a:spcBef>
                  <a:spcPct val="0"/>
                </a:spcBef>
              </a:pPr>
              <a:r>
                <a:rPr lang="en-US" sz="2597" u="none">
                  <a:solidFill>
                    <a:srgbClr val="000000"/>
                  </a:solidFill>
                  <a:latin typeface="Clear Sans Regular"/>
                </a:rPr>
                <a:t>Book Lab Infrastructure to gain practical exposure.</a:t>
              </a:r>
            </a:p>
          </p:txBody>
        </p:sp>
      </p:grpSp>
      <p:grpSp>
        <p:nvGrpSpPr>
          <p:cNvPr id="20" name="Group 20"/>
          <p:cNvGrpSpPr/>
          <p:nvPr/>
        </p:nvGrpSpPr>
        <p:grpSpPr>
          <a:xfrm>
            <a:off x="9479041" y="3965307"/>
            <a:ext cx="8764202" cy="398849"/>
            <a:chOff x="0" y="0"/>
            <a:chExt cx="11685603" cy="531799"/>
          </a:xfrm>
        </p:grpSpPr>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6" y="-226"/>
              <a:ext cx="531799" cy="532251"/>
            </a:xfrm>
            <a:prstGeom prst="rect">
              <a:avLst/>
            </a:prstGeom>
          </p:spPr>
        </p:pic>
        <p:sp>
          <p:nvSpPr>
            <p:cNvPr id="22" name="TextBox 22"/>
            <p:cNvSpPr txBox="1"/>
            <p:nvPr/>
          </p:nvSpPr>
          <p:spPr>
            <a:xfrm>
              <a:off x="1092604" y="-47625"/>
              <a:ext cx="10592999" cy="575354"/>
            </a:xfrm>
            <a:prstGeom prst="rect">
              <a:avLst/>
            </a:prstGeom>
          </p:spPr>
          <p:txBody>
            <a:bodyPr lIns="0" tIns="0" rIns="0" bIns="0" rtlCol="0" anchor="t">
              <a:spAutoFit/>
            </a:bodyPr>
            <a:lstStyle/>
            <a:p>
              <a:pPr marL="0" lvl="0" indent="0" algn="l">
                <a:lnSpc>
                  <a:spcPts val="3636"/>
                </a:lnSpc>
                <a:spcBef>
                  <a:spcPct val="0"/>
                </a:spcBef>
              </a:pPr>
              <a:r>
                <a:rPr lang="en-US" sz="2597" u="none">
                  <a:solidFill>
                    <a:srgbClr val="000000"/>
                  </a:solidFill>
                  <a:latin typeface="Clear Sans Regular"/>
                </a:rPr>
                <a:t>Create batches for enrolled students.</a:t>
              </a:r>
            </a:p>
          </p:txBody>
        </p:sp>
      </p:grpSp>
      <p:grpSp>
        <p:nvGrpSpPr>
          <p:cNvPr id="23" name="Group 23"/>
          <p:cNvGrpSpPr/>
          <p:nvPr/>
        </p:nvGrpSpPr>
        <p:grpSpPr>
          <a:xfrm>
            <a:off x="9441929" y="5307013"/>
            <a:ext cx="8764202" cy="398849"/>
            <a:chOff x="0" y="0"/>
            <a:chExt cx="11685603" cy="531799"/>
          </a:xfrm>
        </p:grpSpPr>
        <p:pic>
          <p:nvPicPr>
            <p:cNvPr id="24" name="Picture 2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6" y="-226"/>
              <a:ext cx="531799" cy="532251"/>
            </a:xfrm>
            <a:prstGeom prst="rect">
              <a:avLst/>
            </a:prstGeom>
          </p:spPr>
        </p:pic>
        <p:sp>
          <p:nvSpPr>
            <p:cNvPr id="25" name="TextBox 25"/>
            <p:cNvSpPr txBox="1"/>
            <p:nvPr/>
          </p:nvSpPr>
          <p:spPr>
            <a:xfrm>
              <a:off x="1092604" y="-47625"/>
              <a:ext cx="10592999" cy="575354"/>
            </a:xfrm>
            <a:prstGeom prst="rect">
              <a:avLst/>
            </a:prstGeom>
          </p:spPr>
          <p:txBody>
            <a:bodyPr lIns="0" tIns="0" rIns="0" bIns="0" rtlCol="0" anchor="t">
              <a:spAutoFit/>
            </a:bodyPr>
            <a:lstStyle/>
            <a:p>
              <a:pPr marL="0" lvl="0" indent="0" algn="l">
                <a:lnSpc>
                  <a:spcPts val="3636"/>
                </a:lnSpc>
                <a:spcBef>
                  <a:spcPct val="0"/>
                </a:spcBef>
              </a:pPr>
              <a:r>
                <a:rPr lang="en-US" sz="2597">
                  <a:solidFill>
                    <a:srgbClr val="000000"/>
                  </a:solidFill>
                  <a:latin typeface="Clear Sans Regular"/>
                </a:rPr>
                <a:t>Platform for providing feedback.</a:t>
              </a:r>
            </a:p>
          </p:txBody>
        </p:sp>
      </p:grpSp>
      <p:grpSp>
        <p:nvGrpSpPr>
          <p:cNvPr id="26" name="Group 26"/>
          <p:cNvGrpSpPr/>
          <p:nvPr/>
        </p:nvGrpSpPr>
        <p:grpSpPr>
          <a:xfrm>
            <a:off x="9441929" y="6367173"/>
            <a:ext cx="8764202" cy="408366"/>
            <a:chOff x="0" y="0"/>
            <a:chExt cx="11685603" cy="544488"/>
          </a:xfrm>
        </p:grpSpPr>
        <p:pic>
          <p:nvPicPr>
            <p:cNvPr id="27" name="Picture 2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6" y="12463"/>
              <a:ext cx="531799" cy="532251"/>
            </a:xfrm>
            <a:prstGeom prst="rect">
              <a:avLst/>
            </a:prstGeom>
          </p:spPr>
        </p:pic>
        <p:sp>
          <p:nvSpPr>
            <p:cNvPr id="28" name="TextBox 28"/>
            <p:cNvSpPr txBox="1"/>
            <p:nvPr/>
          </p:nvSpPr>
          <p:spPr>
            <a:xfrm>
              <a:off x="1092604" y="-47625"/>
              <a:ext cx="10592999" cy="575354"/>
            </a:xfrm>
            <a:prstGeom prst="rect">
              <a:avLst/>
            </a:prstGeom>
          </p:spPr>
          <p:txBody>
            <a:bodyPr lIns="0" tIns="0" rIns="0" bIns="0" rtlCol="0" anchor="t">
              <a:spAutoFit/>
            </a:bodyPr>
            <a:lstStyle/>
            <a:p>
              <a:pPr marL="0" lvl="0" indent="0" algn="l">
                <a:lnSpc>
                  <a:spcPts val="3636"/>
                </a:lnSpc>
                <a:spcBef>
                  <a:spcPct val="0"/>
                </a:spcBef>
              </a:pPr>
              <a:r>
                <a:rPr lang="en-US" sz="2597">
                  <a:solidFill>
                    <a:srgbClr val="000000"/>
                  </a:solidFill>
                  <a:latin typeface="Clear Sans Regular"/>
                </a:rPr>
                <a:t>View detailed r</a:t>
              </a:r>
              <a:r>
                <a:rPr lang="en-US" sz="2597" u="none">
                  <a:solidFill>
                    <a:srgbClr val="000000"/>
                  </a:solidFill>
                  <a:latin typeface="Clear Sans Regular"/>
                </a:rPr>
                <a:t>eports.</a:t>
              </a:r>
            </a:p>
          </p:txBody>
        </p:sp>
      </p:grpSp>
      <p:sp>
        <p:nvSpPr>
          <p:cNvPr id="30" name="AutoShape 30"/>
          <p:cNvSpPr/>
          <p:nvPr/>
        </p:nvSpPr>
        <p:spPr>
          <a:xfrm>
            <a:off x="-201144" y="9763125"/>
            <a:ext cx="18742437" cy="0"/>
          </a:xfrm>
          <a:prstGeom prst="line">
            <a:avLst/>
          </a:prstGeom>
          <a:ln w="523875" cap="rnd">
            <a:solidFill>
              <a:srgbClr val="FFB923"/>
            </a:solidFill>
            <a:prstDash val="solid"/>
            <a:headEnd type="none" w="sm" len="sm"/>
            <a:tailEnd type="none" w="sm" len="sm"/>
          </a:ln>
        </p:spPr>
      </p:sp>
      <p:sp>
        <p:nvSpPr>
          <p:cNvPr id="31" name="TextBox 31"/>
          <p:cNvSpPr txBox="1"/>
          <p:nvPr/>
        </p:nvSpPr>
        <p:spPr>
          <a:xfrm>
            <a:off x="1355373" y="919501"/>
            <a:ext cx="6875919" cy="1219128"/>
          </a:xfrm>
          <a:prstGeom prst="rect">
            <a:avLst/>
          </a:prstGeom>
        </p:spPr>
        <p:txBody>
          <a:bodyPr lIns="0" tIns="0" rIns="0" bIns="0" rtlCol="0" anchor="t">
            <a:spAutoFit/>
          </a:bodyPr>
          <a:lstStyle/>
          <a:p>
            <a:pPr marL="0" lvl="0" indent="0">
              <a:lnSpc>
                <a:spcPts val="9349"/>
              </a:lnSpc>
              <a:spcBef>
                <a:spcPct val="0"/>
              </a:spcBef>
            </a:pPr>
            <a:r>
              <a:rPr lang="en-US" sz="8499" dirty="0">
                <a:solidFill>
                  <a:srgbClr val="000000"/>
                </a:solidFill>
                <a:latin typeface="Hammersmith One Bold"/>
              </a:rPr>
              <a:t>Key Features</a:t>
            </a:r>
          </a:p>
        </p:txBody>
      </p:sp>
      <p:pic>
        <p:nvPicPr>
          <p:cNvPr id="32" name="Picture 32"/>
          <p:cNvPicPr>
            <a:picLocks noChangeAspect="1"/>
          </p:cNvPicPr>
          <p:nvPr/>
        </p:nvPicPr>
        <p:blipFill>
          <a:blip r:embed="rId6">
            <a:alphaModFix amt="6000"/>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26074" y="2400300"/>
            <a:ext cx="18288000" cy="12975771"/>
          </a:xfrm>
          <a:prstGeom prst="rect">
            <a:avLst/>
          </a:prstGeom>
        </p:spPr>
      </p:pic>
      <p:grpSp>
        <p:nvGrpSpPr>
          <p:cNvPr id="33" name="Group 33"/>
          <p:cNvGrpSpPr/>
          <p:nvPr/>
        </p:nvGrpSpPr>
        <p:grpSpPr>
          <a:xfrm>
            <a:off x="257464" y="6126142"/>
            <a:ext cx="8764202" cy="857576"/>
            <a:chOff x="0" y="0"/>
            <a:chExt cx="11685603" cy="1143434"/>
          </a:xfrm>
        </p:grpSpPr>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0" r="34"/>
            <a:stretch>
              <a:fillRect/>
            </a:stretch>
          </p:blipFill>
          <p:spPr>
            <a:xfrm rot="5400000">
              <a:off x="226" y="-226"/>
              <a:ext cx="531799" cy="532251"/>
            </a:xfrm>
            <a:prstGeom prst="rect">
              <a:avLst/>
            </a:prstGeom>
          </p:spPr>
        </p:pic>
        <p:sp>
          <p:nvSpPr>
            <p:cNvPr id="35" name="TextBox 35"/>
            <p:cNvSpPr txBox="1"/>
            <p:nvPr/>
          </p:nvSpPr>
          <p:spPr>
            <a:xfrm>
              <a:off x="1092604" y="-47625"/>
              <a:ext cx="10592999" cy="1191059"/>
            </a:xfrm>
            <a:prstGeom prst="rect">
              <a:avLst/>
            </a:prstGeom>
          </p:spPr>
          <p:txBody>
            <a:bodyPr lIns="0" tIns="0" rIns="0" bIns="0" rtlCol="0" anchor="t">
              <a:spAutoFit/>
            </a:bodyPr>
            <a:lstStyle/>
            <a:p>
              <a:pPr marL="0" lvl="0" indent="0" algn="l">
                <a:lnSpc>
                  <a:spcPts val="3636"/>
                </a:lnSpc>
                <a:spcBef>
                  <a:spcPct val="0"/>
                </a:spcBef>
              </a:pPr>
              <a:r>
                <a:rPr lang="en-US" sz="2597">
                  <a:solidFill>
                    <a:srgbClr val="000000"/>
                  </a:solidFill>
                  <a:latin typeface="Clear Sans Regular"/>
                </a:rPr>
                <a:t>V</a:t>
              </a:r>
              <a:r>
                <a:rPr lang="en-US" sz="2597" u="none">
                  <a:solidFill>
                    <a:srgbClr val="000000"/>
                  </a:solidFill>
                  <a:latin typeface="Clear Sans Regular"/>
                </a:rPr>
                <a:t>iew enrollment details as in student name, enrolled courses.</a:t>
              </a:r>
            </a:p>
          </p:txBody>
        </p:sp>
      </p:grpSp>
      <p:pic>
        <p:nvPicPr>
          <p:cNvPr id="36" name="Picture 3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5400000">
            <a:off x="347281" y="1088220"/>
            <a:ext cx="689712" cy="702485"/>
          </a:xfrm>
          <a:prstGeom prst="rect">
            <a:avLst/>
          </a:prstGeom>
        </p:spPr>
      </p:pic>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61142" y="143466"/>
            <a:ext cx="4165441" cy="10519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sp>
        <p:nvSpPr>
          <p:cNvPr id="2" name="AutoShape 2"/>
          <p:cNvSpPr/>
          <p:nvPr/>
        </p:nvSpPr>
        <p:spPr>
          <a:xfrm>
            <a:off x="-488623" y="-267999"/>
            <a:ext cx="6483605" cy="10822997"/>
          </a:xfrm>
          <a:prstGeom prst="rect">
            <a:avLst/>
          </a:prstGeom>
          <a:solidFill>
            <a:srgbClr val="FFFFF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a:off x="6417908" y="2124398"/>
            <a:ext cx="689712" cy="702485"/>
          </a:xfrm>
          <a:prstGeom prst="rect">
            <a:avLst/>
          </a:prstGeom>
        </p:spPr>
      </p:pic>
      <p:sp>
        <p:nvSpPr>
          <p:cNvPr id="4" name="TextBox 4"/>
          <p:cNvSpPr txBox="1"/>
          <p:nvPr/>
        </p:nvSpPr>
        <p:spPr>
          <a:xfrm>
            <a:off x="7346834" y="2180402"/>
            <a:ext cx="10445212" cy="561903"/>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Co</a:t>
            </a:r>
            <a:r>
              <a:rPr lang="en-US" sz="3500" u="none">
                <a:solidFill>
                  <a:srgbClr val="000000"/>
                </a:solidFill>
                <a:latin typeface="Hammersmith One"/>
              </a:rPr>
              <a:t>urses can be categorized as Hybrid and Online.</a:t>
            </a:r>
          </a:p>
        </p:txBody>
      </p:sp>
      <p:sp>
        <p:nvSpPr>
          <p:cNvPr id="5" name="TextBox 5"/>
          <p:cNvSpPr txBox="1"/>
          <p:nvPr/>
        </p:nvSpPr>
        <p:spPr>
          <a:xfrm>
            <a:off x="7114006" y="2860198"/>
            <a:ext cx="10575903" cy="6245702"/>
          </a:xfrm>
          <a:prstGeom prst="rect">
            <a:avLst/>
          </a:prstGeom>
        </p:spPr>
        <p:txBody>
          <a:bodyPr lIns="0" tIns="0" rIns="0" bIns="0" rtlCol="0" anchor="t">
            <a:spAutoFit/>
          </a:bodyPr>
          <a:lstStyle/>
          <a:p>
            <a:pPr marL="626106" lvl="1" indent="-313053">
              <a:lnSpc>
                <a:spcPts val="4494"/>
              </a:lnSpc>
              <a:buFont typeface="Arial"/>
              <a:buChar char="•"/>
            </a:pPr>
            <a:r>
              <a:rPr lang="en-US" sz="2899" dirty="0">
                <a:solidFill>
                  <a:srgbClr val="000000"/>
                </a:solidFill>
                <a:latin typeface="Clear Sans Regular"/>
              </a:rPr>
              <a:t>The term "hybrid" refers to a combination of offline and online components. When a person navigates through courses, they will be able to see the respective catalogue with the option view batches, and they can </a:t>
            </a:r>
            <a:r>
              <a:rPr lang="en-US" sz="2899" dirty="0" err="1">
                <a:solidFill>
                  <a:srgbClr val="000000"/>
                </a:solidFill>
                <a:latin typeface="Clear Sans Regular"/>
              </a:rPr>
              <a:t>enrol</a:t>
            </a:r>
            <a:r>
              <a:rPr lang="en-US" sz="2899" dirty="0">
                <a:solidFill>
                  <a:srgbClr val="000000"/>
                </a:solidFill>
                <a:latin typeface="Clear Sans Regular"/>
              </a:rPr>
              <a:t> for these courses based on the availability of the seat and the enrollment deadline date.</a:t>
            </a:r>
          </a:p>
          <a:p>
            <a:pPr marL="626106" lvl="1" indent="-313053">
              <a:lnSpc>
                <a:spcPts val="4494"/>
              </a:lnSpc>
              <a:buFont typeface="Arial"/>
              <a:buChar char="•"/>
            </a:pPr>
            <a:r>
              <a:rPr lang="en-US" sz="2899" dirty="0">
                <a:solidFill>
                  <a:srgbClr val="000000"/>
                </a:solidFill>
                <a:latin typeface="Clear Sans Regular"/>
              </a:rPr>
              <a:t>O</a:t>
            </a:r>
            <a:r>
              <a:rPr lang="en-US" sz="1299" dirty="0">
                <a:solidFill>
                  <a:srgbClr val="000000"/>
                </a:solidFill>
                <a:latin typeface="Arimo"/>
              </a:rPr>
              <a:t>nline courses are those that are only delivered virtually through an online learning portal. The faculty compiles a batch of students enrolled in the respective course, creates a schedule, and sends notification to the students enrolled prior to the start of the scheduled topic.</a:t>
            </a:r>
          </a:p>
        </p:txBody>
      </p:sp>
      <p:pic>
        <p:nvPicPr>
          <p:cNvPr id="7" name="Picture 7"/>
          <p:cNvPicPr>
            <a:picLocks noChangeAspect="1"/>
          </p:cNvPicPr>
          <p:nvPr/>
        </p:nvPicPr>
        <p:blipFill>
          <a:blip r:embed="rId4">
            <a:alphaModFix amt="6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2293018" y="-1344386"/>
            <a:ext cx="18288000" cy="12975771"/>
          </a:xfrm>
          <a:prstGeom prst="rect">
            <a:avLst/>
          </a:prstGeom>
        </p:spPr>
      </p:pic>
      <p:grpSp>
        <p:nvGrpSpPr>
          <p:cNvPr id="8" name="Group 8"/>
          <p:cNvGrpSpPr/>
          <p:nvPr/>
        </p:nvGrpSpPr>
        <p:grpSpPr>
          <a:xfrm>
            <a:off x="1028700" y="1730504"/>
            <a:ext cx="4325259" cy="4135755"/>
            <a:chOff x="0" y="0"/>
            <a:chExt cx="5767012" cy="5514340"/>
          </a:xfrm>
        </p:grpSpPr>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l="160" t="21264" r="6608" b="71845"/>
            <a:stretch>
              <a:fillRect/>
            </a:stretch>
          </p:blipFill>
          <p:spPr>
            <a:xfrm>
              <a:off x="0" y="5147045"/>
              <a:ext cx="4969928" cy="367295"/>
            </a:xfrm>
            <a:prstGeom prst="rect">
              <a:avLst/>
            </a:prstGeom>
          </p:spPr>
        </p:pic>
        <p:sp>
          <p:nvSpPr>
            <p:cNvPr id="10" name="TextBox 10"/>
            <p:cNvSpPr txBox="1"/>
            <p:nvPr/>
          </p:nvSpPr>
          <p:spPr>
            <a:xfrm>
              <a:off x="0" y="-66675"/>
              <a:ext cx="5767012" cy="4763578"/>
            </a:xfrm>
            <a:prstGeom prst="rect">
              <a:avLst/>
            </a:prstGeom>
          </p:spPr>
          <p:txBody>
            <a:bodyPr lIns="0" tIns="0" rIns="0" bIns="0" rtlCol="0" anchor="t">
              <a:spAutoFit/>
            </a:bodyPr>
            <a:lstStyle/>
            <a:p>
              <a:pPr>
                <a:lnSpc>
                  <a:spcPts val="9489"/>
                </a:lnSpc>
              </a:pPr>
              <a:r>
                <a:rPr lang="en-US" sz="7299" spc="-145">
                  <a:solidFill>
                    <a:srgbClr val="000000"/>
                  </a:solidFill>
                  <a:latin typeface="Clear Sans Regular Bold"/>
                </a:rPr>
                <a:t>How different is LMS?</a:t>
              </a:r>
            </a:p>
          </p:txBody>
        </p:sp>
      </p:gr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61142" y="143466"/>
            <a:ext cx="4165441" cy="10519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sp>
        <p:nvSpPr>
          <p:cNvPr id="2" name="AutoShape 2"/>
          <p:cNvSpPr/>
          <p:nvPr/>
        </p:nvSpPr>
        <p:spPr>
          <a:xfrm>
            <a:off x="-488623" y="-267999"/>
            <a:ext cx="6483605" cy="10822997"/>
          </a:xfrm>
          <a:prstGeom prst="rect">
            <a:avLst/>
          </a:prstGeom>
          <a:solidFill>
            <a:srgbClr val="FFFFFF"/>
          </a:solidFill>
        </p:spPr>
      </p:sp>
      <p:grpSp>
        <p:nvGrpSpPr>
          <p:cNvPr id="3" name="Group 3"/>
          <p:cNvGrpSpPr/>
          <p:nvPr/>
        </p:nvGrpSpPr>
        <p:grpSpPr>
          <a:xfrm>
            <a:off x="1028700" y="1730504"/>
            <a:ext cx="4325259" cy="4135755"/>
            <a:chOff x="0" y="0"/>
            <a:chExt cx="5767012" cy="551434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r="6608" b="71845"/>
            <a:stretch>
              <a:fillRect/>
            </a:stretch>
          </p:blipFill>
          <p:spPr>
            <a:xfrm>
              <a:off x="0" y="5147045"/>
              <a:ext cx="4969928" cy="367295"/>
            </a:xfrm>
            <a:prstGeom prst="rect">
              <a:avLst/>
            </a:prstGeom>
          </p:spPr>
        </p:pic>
        <p:sp>
          <p:nvSpPr>
            <p:cNvPr id="5" name="TextBox 5"/>
            <p:cNvSpPr txBox="1"/>
            <p:nvPr/>
          </p:nvSpPr>
          <p:spPr>
            <a:xfrm>
              <a:off x="0" y="-66675"/>
              <a:ext cx="5767012" cy="4763578"/>
            </a:xfrm>
            <a:prstGeom prst="rect">
              <a:avLst/>
            </a:prstGeom>
          </p:spPr>
          <p:txBody>
            <a:bodyPr lIns="0" tIns="0" rIns="0" bIns="0" rtlCol="0" anchor="t">
              <a:spAutoFit/>
            </a:bodyPr>
            <a:lstStyle/>
            <a:p>
              <a:pPr>
                <a:lnSpc>
                  <a:spcPts val="9489"/>
                </a:lnSpc>
              </a:pPr>
              <a:r>
                <a:rPr lang="en-US" sz="7299" spc="-145">
                  <a:solidFill>
                    <a:srgbClr val="000000"/>
                  </a:solidFill>
                  <a:latin typeface="Clear Sans Regular Bold"/>
                </a:rPr>
                <a:t>How different is LMS?</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6417908" y="1645925"/>
            <a:ext cx="689712" cy="702485"/>
          </a:xfrm>
          <a:prstGeom prst="rect">
            <a:avLst/>
          </a:prstGeom>
        </p:spPr>
      </p:pic>
      <p:sp>
        <p:nvSpPr>
          <p:cNvPr id="7" name="TextBox 7"/>
          <p:cNvSpPr txBox="1"/>
          <p:nvPr/>
        </p:nvSpPr>
        <p:spPr>
          <a:xfrm>
            <a:off x="7346834" y="1701929"/>
            <a:ext cx="10445212" cy="561903"/>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LAB Infrastructure</a:t>
            </a:r>
          </a:p>
        </p:txBody>
      </p:sp>
      <p:sp>
        <p:nvSpPr>
          <p:cNvPr id="8" name="TextBox 8"/>
          <p:cNvSpPr txBox="1"/>
          <p:nvPr/>
        </p:nvSpPr>
        <p:spPr>
          <a:xfrm>
            <a:off x="7346834" y="5692953"/>
            <a:ext cx="5660482" cy="561903"/>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Multi Lingual Transcription</a:t>
            </a:r>
          </a:p>
        </p:txBody>
      </p:sp>
      <p:sp>
        <p:nvSpPr>
          <p:cNvPr id="9" name="TextBox 9"/>
          <p:cNvSpPr txBox="1"/>
          <p:nvPr/>
        </p:nvSpPr>
        <p:spPr>
          <a:xfrm>
            <a:off x="7114006" y="6328654"/>
            <a:ext cx="10678040" cy="939122"/>
          </a:xfrm>
          <a:prstGeom prst="rect">
            <a:avLst/>
          </a:prstGeom>
        </p:spPr>
        <p:txBody>
          <a:bodyPr lIns="0" tIns="0" rIns="0" bIns="0" rtlCol="0" anchor="t">
            <a:spAutoFit/>
          </a:bodyPr>
          <a:lstStyle/>
          <a:p>
            <a:pPr marL="582927" lvl="1" indent="-291463">
              <a:lnSpc>
                <a:spcPts val="3779"/>
              </a:lnSpc>
              <a:buFont typeface="Arial"/>
              <a:buChar char="•"/>
            </a:pPr>
            <a:r>
              <a:rPr lang="en-US" sz="2699">
                <a:solidFill>
                  <a:srgbClr val="000000"/>
                </a:solidFill>
                <a:latin typeface="Clear Sans Regular"/>
              </a:rPr>
              <a:t>LMS should be able to provide a translator option for translating video presentations and contents into multiple languages.</a:t>
            </a:r>
          </a:p>
        </p:txBody>
      </p:sp>
      <p:sp>
        <p:nvSpPr>
          <p:cNvPr id="10" name="TextBox 10"/>
          <p:cNvSpPr txBox="1"/>
          <p:nvPr/>
        </p:nvSpPr>
        <p:spPr>
          <a:xfrm>
            <a:off x="7346834" y="7825334"/>
            <a:ext cx="5660482" cy="561903"/>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Discussion</a:t>
            </a:r>
          </a:p>
        </p:txBody>
      </p:sp>
      <p:sp>
        <p:nvSpPr>
          <p:cNvPr id="11" name="TextBox 11"/>
          <p:cNvSpPr txBox="1"/>
          <p:nvPr/>
        </p:nvSpPr>
        <p:spPr>
          <a:xfrm>
            <a:off x="7062938" y="8408279"/>
            <a:ext cx="10678040" cy="998532"/>
          </a:xfrm>
          <a:prstGeom prst="rect">
            <a:avLst/>
          </a:prstGeom>
        </p:spPr>
        <p:txBody>
          <a:bodyPr lIns="0" tIns="0" rIns="0" bIns="0" rtlCol="0" anchor="t">
            <a:spAutoFit/>
          </a:bodyPr>
          <a:lstStyle/>
          <a:p>
            <a:pPr marL="582927" lvl="1" indent="-291463" algn="l">
              <a:lnSpc>
                <a:spcPts val="4022"/>
              </a:lnSpc>
              <a:buFont typeface="Arial"/>
              <a:buChar char="•"/>
            </a:pPr>
            <a:r>
              <a:rPr lang="en-US" sz="2699">
                <a:solidFill>
                  <a:srgbClr val="000000"/>
                </a:solidFill>
                <a:latin typeface="Clear Sans Regular"/>
              </a:rPr>
              <a:t>Forum-instructors can start new discussions and categorize them. Learners can participate in instructor-created discussions.</a:t>
            </a: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6417908" y="5636949"/>
            <a:ext cx="689712" cy="702485"/>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6417908" y="7769331"/>
            <a:ext cx="689712" cy="702485"/>
          </a:xfrm>
          <a:prstGeom prst="rect">
            <a:avLst/>
          </a:prstGeom>
        </p:spPr>
      </p:pic>
      <p:sp>
        <p:nvSpPr>
          <p:cNvPr id="15" name="TextBox 15"/>
          <p:cNvSpPr txBox="1"/>
          <p:nvPr/>
        </p:nvSpPr>
        <p:spPr>
          <a:xfrm>
            <a:off x="7114006" y="2294399"/>
            <a:ext cx="10678040" cy="3042078"/>
          </a:xfrm>
          <a:prstGeom prst="rect">
            <a:avLst/>
          </a:prstGeom>
        </p:spPr>
        <p:txBody>
          <a:bodyPr lIns="0" tIns="0" rIns="0" bIns="0" rtlCol="0" anchor="t">
            <a:spAutoFit/>
          </a:bodyPr>
          <a:lstStyle/>
          <a:p>
            <a:pPr marL="582927" lvl="1" indent="-291463">
              <a:lnSpc>
                <a:spcPts val="4022"/>
              </a:lnSpc>
              <a:buFont typeface="Arial"/>
              <a:buChar char="•"/>
            </a:pPr>
            <a:r>
              <a:rPr lang="en-US" sz="2699">
                <a:solidFill>
                  <a:srgbClr val="000000"/>
                </a:solidFill>
                <a:latin typeface="Clear Sans Regular"/>
              </a:rPr>
              <a:t>Laboratories can use this platform to become a part of the LMS. Laboratories should have their own login page where they can create their profile. Name, Description, Available Equipment, Days of Operation, and Create Slots are some of the fields that should be included. Individuals and businesses can purchase these time slots and visit the Laboratory.</a:t>
            </a:r>
          </a:p>
        </p:txBody>
      </p:sp>
      <p:pic>
        <p:nvPicPr>
          <p:cNvPr id="16" name="Picture 16"/>
          <p:cNvPicPr>
            <a:picLocks noChangeAspect="1"/>
          </p:cNvPicPr>
          <p:nvPr/>
        </p:nvPicPr>
        <p:blipFill>
          <a:blip r:embed="rId6">
            <a:alphaModFix amt="6000"/>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5096671" y="-499694"/>
            <a:ext cx="18288000" cy="12975771"/>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61142" y="143466"/>
            <a:ext cx="4165441" cy="10519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sp>
        <p:nvSpPr>
          <p:cNvPr id="2" name="AutoShape 2"/>
          <p:cNvSpPr/>
          <p:nvPr/>
        </p:nvSpPr>
        <p:spPr>
          <a:xfrm>
            <a:off x="-488623" y="-267999"/>
            <a:ext cx="6483605" cy="10822997"/>
          </a:xfrm>
          <a:prstGeom prst="rect">
            <a:avLst/>
          </a:prstGeom>
          <a:solidFill>
            <a:srgbClr val="FFFFFF"/>
          </a:solidFill>
        </p:spPr>
      </p:sp>
      <p:grpSp>
        <p:nvGrpSpPr>
          <p:cNvPr id="3" name="Group 3"/>
          <p:cNvGrpSpPr/>
          <p:nvPr/>
        </p:nvGrpSpPr>
        <p:grpSpPr>
          <a:xfrm>
            <a:off x="1028700" y="1730504"/>
            <a:ext cx="4325259" cy="4135755"/>
            <a:chOff x="0" y="0"/>
            <a:chExt cx="5767012" cy="551434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60" t="21264" r="6608" b="71845"/>
            <a:stretch>
              <a:fillRect/>
            </a:stretch>
          </p:blipFill>
          <p:spPr>
            <a:xfrm>
              <a:off x="0" y="5147045"/>
              <a:ext cx="4969928" cy="367295"/>
            </a:xfrm>
            <a:prstGeom prst="rect">
              <a:avLst/>
            </a:prstGeom>
          </p:spPr>
        </p:pic>
        <p:sp>
          <p:nvSpPr>
            <p:cNvPr id="5" name="TextBox 5"/>
            <p:cNvSpPr txBox="1"/>
            <p:nvPr/>
          </p:nvSpPr>
          <p:spPr>
            <a:xfrm>
              <a:off x="0" y="-66675"/>
              <a:ext cx="5767012" cy="4763578"/>
            </a:xfrm>
            <a:prstGeom prst="rect">
              <a:avLst/>
            </a:prstGeom>
          </p:spPr>
          <p:txBody>
            <a:bodyPr lIns="0" tIns="0" rIns="0" bIns="0" rtlCol="0" anchor="t">
              <a:spAutoFit/>
            </a:bodyPr>
            <a:lstStyle/>
            <a:p>
              <a:pPr>
                <a:lnSpc>
                  <a:spcPts val="9489"/>
                </a:lnSpc>
              </a:pPr>
              <a:r>
                <a:rPr lang="en-US" sz="7299" spc="-145">
                  <a:solidFill>
                    <a:srgbClr val="000000"/>
                  </a:solidFill>
                  <a:latin typeface="Clear Sans Regular Bold"/>
                </a:rPr>
                <a:t>How different is LMS?</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6084533" y="1645925"/>
            <a:ext cx="689712" cy="702485"/>
          </a:xfrm>
          <a:prstGeom prst="rect">
            <a:avLst/>
          </a:prstGeom>
        </p:spPr>
      </p:pic>
      <p:sp>
        <p:nvSpPr>
          <p:cNvPr id="7" name="TextBox 7"/>
          <p:cNvSpPr txBox="1"/>
          <p:nvPr/>
        </p:nvSpPr>
        <p:spPr>
          <a:xfrm>
            <a:off x="6908684" y="1701929"/>
            <a:ext cx="10445212" cy="561903"/>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Student Performance Analysis</a:t>
            </a:r>
          </a:p>
        </p:txBody>
      </p:sp>
      <p:sp>
        <p:nvSpPr>
          <p:cNvPr id="8" name="TextBox 8"/>
          <p:cNvSpPr txBox="1"/>
          <p:nvPr/>
        </p:nvSpPr>
        <p:spPr>
          <a:xfrm>
            <a:off x="6908684" y="4665330"/>
            <a:ext cx="5660482" cy="561903"/>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Rubrick Assessment</a:t>
            </a:r>
          </a:p>
        </p:txBody>
      </p:sp>
      <p:sp>
        <p:nvSpPr>
          <p:cNvPr id="9" name="TextBox 9"/>
          <p:cNvSpPr txBox="1"/>
          <p:nvPr/>
        </p:nvSpPr>
        <p:spPr>
          <a:xfrm>
            <a:off x="6675856" y="5335894"/>
            <a:ext cx="11173994" cy="459084"/>
          </a:xfrm>
          <a:prstGeom prst="rect">
            <a:avLst/>
          </a:prstGeom>
        </p:spPr>
        <p:txBody>
          <a:bodyPr lIns="0" tIns="0" rIns="0" bIns="0" rtlCol="0" anchor="t">
            <a:spAutoFit/>
          </a:bodyPr>
          <a:lstStyle/>
          <a:p>
            <a:pPr marL="582927" lvl="1" indent="-291463">
              <a:lnSpc>
                <a:spcPts val="3779"/>
              </a:lnSpc>
              <a:buFont typeface="Arial"/>
              <a:buChar char="•"/>
            </a:pPr>
            <a:r>
              <a:rPr lang="en-US" sz="2699">
                <a:solidFill>
                  <a:srgbClr val="000000"/>
                </a:solidFill>
                <a:latin typeface="Clear Sans Regular"/>
              </a:rPr>
              <a:t>It employs a set of criteria for evaluating students' performance.</a:t>
            </a:r>
          </a:p>
        </p:txBody>
      </p:sp>
      <p:sp>
        <p:nvSpPr>
          <p:cNvPr id="10" name="TextBox 10"/>
          <p:cNvSpPr txBox="1"/>
          <p:nvPr/>
        </p:nvSpPr>
        <p:spPr>
          <a:xfrm>
            <a:off x="6908684" y="6416725"/>
            <a:ext cx="5660482" cy="561903"/>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Hammersmith One"/>
              </a:rPr>
              <a:t>Private/Public</a:t>
            </a:r>
          </a:p>
        </p:txBody>
      </p:sp>
      <p:sp>
        <p:nvSpPr>
          <p:cNvPr id="11" name="TextBox 11"/>
          <p:cNvSpPr txBox="1"/>
          <p:nvPr/>
        </p:nvSpPr>
        <p:spPr>
          <a:xfrm>
            <a:off x="6908684" y="7072360"/>
            <a:ext cx="12105338" cy="1604223"/>
          </a:xfrm>
          <a:prstGeom prst="rect">
            <a:avLst/>
          </a:prstGeom>
        </p:spPr>
        <p:txBody>
          <a:bodyPr lIns="0" tIns="0" rIns="0" bIns="0" rtlCol="0" anchor="t">
            <a:spAutoFit/>
          </a:bodyPr>
          <a:lstStyle/>
          <a:p>
            <a:pPr>
              <a:lnSpc>
                <a:spcPts val="3779"/>
              </a:lnSpc>
            </a:pPr>
            <a:r>
              <a:rPr lang="en-US" sz="2699">
                <a:solidFill>
                  <a:srgbClr val="000000"/>
                </a:solidFill>
                <a:latin typeface="Clear Sans Regular"/>
              </a:rPr>
              <a:t>Courses can be classified as public or private by businesses/institutions.</a:t>
            </a:r>
          </a:p>
          <a:p>
            <a:pPr marL="582927" lvl="1" indent="-291463">
              <a:lnSpc>
                <a:spcPts val="4751"/>
              </a:lnSpc>
              <a:buFont typeface="Arial"/>
              <a:buChar char="•"/>
            </a:pPr>
            <a:r>
              <a:rPr lang="en-US" sz="2699">
                <a:solidFill>
                  <a:srgbClr val="000000"/>
                </a:solidFill>
                <a:latin typeface="Clear Sans Regular"/>
              </a:rPr>
              <a:t>Public courses are available to everyone.</a:t>
            </a:r>
          </a:p>
          <a:p>
            <a:pPr marL="582927" lvl="1" indent="-291463" algn="l">
              <a:lnSpc>
                <a:spcPts val="4751"/>
              </a:lnSpc>
              <a:buFont typeface="Arial"/>
              <a:buChar char="•"/>
            </a:pPr>
            <a:r>
              <a:rPr lang="en-US" sz="2699">
                <a:solidFill>
                  <a:srgbClr val="000000"/>
                </a:solidFill>
                <a:latin typeface="Clear Sans Regular"/>
              </a:rPr>
              <a:t>Private courses are restricted within the organization.</a:t>
            </a: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6084533" y="4609326"/>
            <a:ext cx="689712" cy="702485"/>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400000">
            <a:off x="6084533" y="6360721"/>
            <a:ext cx="689712" cy="702485"/>
          </a:xfrm>
          <a:prstGeom prst="rect">
            <a:avLst/>
          </a:prstGeom>
        </p:spPr>
      </p:pic>
      <p:sp>
        <p:nvSpPr>
          <p:cNvPr id="15" name="TextBox 15"/>
          <p:cNvSpPr txBox="1"/>
          <p:nvPr/>
        </p:nvSpPr>
        <p:spPr>
          <a:xfrm>
            <a:off x="6666331" y="2244781"/>
            <a:ext cx="10575903" cy="2020305"/>
          </a:xfrm>
          <a:prstGeom prst="rect">
            <a:avLst/>
          </a:prstGeom>
        </p:spPr>
        <p:txBody>
          <a:bodyPr lIns="0" tIns="0" rIns="0" bIns="0" rtlCol="0" anchor="t">
            <a:spAutoFit/>
          </a:bodyPr>
          <a:lstStyle/>
          <a:p>
            <a:pPr marL="582927" lvl="1" indent="-291463">
              <a:lnSpc>
                <a:spcPts val="4022"/>
              </a:lnSpc>
              <a:buFont typeface="Arial"/>
              <a:buChar char="•"/>
            </a:pPr>
            <a:r>
              <a:rPr lang="en-US" sz="2699">
                <a:solidFill>
                  <a:srgbClr val="000000"/>
                </a:solidFill>
                <a:latin typeface="Clear Sans Regular"/>
              </a:rPr>
              <a:t>Students will be evaluated based on parameters such as time taken to complete, areas of strength/weakness, and so on, and the results will be published on their dashboard/homepage by the administration/faculty.</a:t>
            </a:r>
          </a:p>
        </p:txBody>
      </p:sp>
      <p:pic>
        <p:nvPicPr>
          <p:cNvPr id="16" name="Picture 16"/>
          <p:cNvPicPr>
            <a:picLocks noChangeAspect="1"/>
          </p:cNvPicPr>
          <p:nvPr/>
        </p:nvPicPr>
        <p:blipFill>
          <a:blip r:embed="rId6">
            <a:alphaModFix amt="6000"/>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2293018" y="-863600"/>
            <a:ext cx="18288000" cy="12975771"/>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61142" y="143466"/>
            <a:ext cx="4165441" cy="10519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368716" cy="10616844"/>
          </a:xfrm>
          <a:prstGeom prst="rect">
            <a:avLst/>
          </a:prstGeom>
          <a:solidFill>
            <a:srgbClr val="FFB923"/>
          </a:solidFill>
        </p:spPr>
      </p:sp>
      <p:grpSp>
        <p:nvGrpSpPr>
          <p:cNvPr id="3" name="Group 3"/>
          <p:cNvGrpSpPr/>
          <p:nvPr/>
        </p:nvGrpSpPr>
        <p:grpSpPr>
          <a:xfrm>
            <a:off x="1706412" y="981075"/>
            <a:ext cx="6259257" cy="3344675"/>
            <a:chOff x="0" y="0"/>
            <a:chExt cx="8345676" cy="4459566"/>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l="160" t="21264" r="6608" b="71845"/>
            <a:stretch>
              <a:fillRect/>
            </a:stretch>
          </p:blipFill>
          <p:spPr>
            <a:xfrm>
              <a:off x="0" y="2081406"/>
              <a:ext cx="6071136" cy="448678"/>
            </a:xfrm>
            <a:prstGeom prst="rect">
              <a:avLst/>
            </a:prstGeom>
          </p:spPr>
        </p:pic>
        <p:sp>
          <p:nvSpPr>
            <p:cNvPr id="5" name="TextBox 5"/>
            <p:cNvSpPr txBox="1"/>
            <p:nvPr/>
          </p:nvSpPr>
          <p:spPr>
            <a:xfrm>
              <a:off x="0" y="76200"/>
              <a:ext cx="8345676" cy="1650904"/>
            </a:xfrm>
            <a:prstGeom prst="rect">
              <a:avLst/>
            </a:prstGeom>
          </p:spPr>
          <p:txBody>
            <a:bodyPr lIns="0" tIns="0" rIns="0" bIns="0" rtlCol="0" anchor="t">
              <a:spAutoFit/>
            </a:bodyPr>
            <a:lstStyle/>
            <a:p>
              <a:pPr marL="0" lvl="0" indent="0">
                <a:lnSpc>
                  <a:spcPts val="9349"/>
                </a:lnSpc>
                <a:spcBef>
                  <a:spcPct val="0"/>
                </a:spcBef>
              </a:pPr>
              <a:r>
                <a:rPr lang="en-US" sz="8499">
                  <a:solidFill>
                    <a:srgbClr val="000000"/>
                  </a:solidFill>
                  <a:latin typeface="Hammersmith One Bold"/>
                </a:rPr>
                <a:t>Contact Us</a:t>
              </a:r>
            </a:p>
          </p:txBody>
        </p:sp>
        <p:sp>
          <p:nvSpPr>
            <p:cNvPr id="6" name="TextBox 6"/>
            <p:cNvSpPr txBox="1"/>
            <p:nvPr/>
          </p:nvSpPr>
          <p:spPr>
            <a:xfrm>
              <a:off x="0" y="3081616"/>
              <a:ext cx="8345676" cy="1377950"/>
            </a:xfrm>
            <a:prstGeom prst="rect">
              <a:avLst/>
            </a:prstGeom>
          </p:spPr>
          <p:txBody>
            <a:bodyPr lIns="0" tIns="0" rIns="0" bIns="0" rtlCol="0" anchor="t">
              <a:spAutoFit/>
            </a:bodyPr>
            <a:lstStyle/>
            <a:p>
              <a:pPr>
                <a:lnSpc>
                  <a:spcPts val="4200"/>
                </a:lnSpc>
              </a:pPr>
              <a:r>
                <a:rPr lang="en-US" sz="3000">
                  <a:solidFill>
                    <a:srgbClr val="FFFFFF"/>
                  </a:solidFill>
                  <a:latin typeface="Clear Sans Regular"/>
                </a:rPr>
                <a:t>Reach out to us for inquiries</a:t>
              </a:r>
            </a:p>
            <a:p>
              <a:pPr>
                <a:lnSpc>
                  <a:spcPts val="4200"/>
                </a:lnSpc>
              </a:pPr>
              <a:r>
                <a:rPr lang="en-US" sz="3000">
                  <a:solidFill>
                    <a:srgbClr val="FFFFFF"/>
                  </a:solidFill>
                  <a:latin typeface="Clear Sans Regular"/>
                </a:rPr>
                <a:t>or comments.</a:t>
              </a:r>
            </a:p>
          </p:txBody>
        </p:sp>
      </p:grpSp>
      <p:sp>
        <p:nvSpPr>
          <p:cNvPr id="7" name="AutoShape 7"/>
          <p:cNvSpPr/>
          <p:nvPr/>
        </p:nvSpPr>
        <p:spPr>
          <a:xfrm>
            <a:off x="8953500" y="3134110"/>
            <a:ext cx="6241209" cy="0"/>
          </a:xfrm>
          <a:prstGeom prst="line">
            <a:avLst/>
          </a:prstGeom>
          <a:ln w="19050" cap="rnd">
            <a:solidFill>
              <a:srgbClr val="FFB923"/>
            </a:solidFill>
            <a:prstDash val="solid"/>
            <a:headEnd type="none" w="sm" len="sm"/>
            <a:tailEnd type="none" w="sm" len="sm"/>
          </a:ln>
        </p:spPr>
      </p:sp>
      <p:sp>
        <p:nvSpPr>
          <p:cNvPr id="8" name="AutoShape 8"/>
          <p:cNvSpPr/>
          <p:nvPr/>
        </p:nvSpPr>
        <p:spPr>
          <a:xfrm>
            <a:off x="8953500" y="4860991"/>
            <a:ext cx="6241209" cy="0"/>
          </a:xfrm>
          <a:prstGeom prst="line">
            <a:avLst/>
          </a:prstGeom>
          <a:ln w="19050" cap="rnd">
            <a:solidFill>
              <a:srgbClr val="FFB923"/>
            </a:solidFill>
            <a:prstDash val="solid"/>
            <a:headEnd type="none" w="sm" len="sm"/>
            <a:tailEnd type="none" w="sm" len="sm"/>
          </a:ln>
        </p:spPr>
      </p:sp>
      <p:grpSp>
        <p:nvGrpSpPr>
          <p:cNvPr id="9" name="Group 9"/>
          <p:cNvGrpSpPr/>
          <p:nvPr/>
        </p:nvGrpSpPr>
        <p:grpSpPr>
          <a:xfrm>
            <a:off x="8953500" y="1696981"/>
            <a:ext cx="6241209" cy="1187013"/>
            <a:chOff x="0" y="-28575"/>
            <a:chExt cx="8321611" cy="1582683"/>
          </a:xfrm>
        </p:grpSpPr>
        <p:sp>
          <p:nvSpPr>
            <p:cNvPr id="10" name="TextBox 10"/>
            <p:cNvSpPr txBox="1"/>
            <p:nvPr/>
          </p:nvSpPr>
          <p:spPr>
            <a:xfrm>
              <a:off x="0" y="-28575"/>
              <a:ext cx="8321611" cy="729404"/>
            </a:xfrm>
            <a:prstGeom prst="rect">
              <a:avLst/>
            </a:prstGeom>
          </p:spPr>
          <p:txBody>
            <a:bodyPr lIns="0" tIns="0" rIns="0" bIns="0" rtlCol="0" anchor="t">
              <a:spAutoFit/>
            </a:bodyPr>
            <a:lstStyle/>
            <a:p>
              <a:pPr>
                <a:lnSpc>
                  <a:spcPts val="4537"/>
                </a:lnSpc>
              </a:pPr>
              <a:r>
                <a:rPr lang="en-US" sz="3490">
                  <a:solidFill>
                    <a:srgbClr val="000000"/>
                  </a:solidFill>
                  <a:latin typeface="Hammersmith One"/>
                </a:rPr>
                <a:t>Phone Number</a:t>
              </a:r>
            </a:p>
          </p:txBody>
        </p:sp>
        <p:sp>
          <p:nvSpPr>
            <p:cNvPr id="11" name="TextBox 11"/>
            <p:cNvSpPr txBox="1"/>
            <p:nvPr/>
          </p:nvSpPr>
          <p:spPr>
            <a:xfrm>
              <a:off x="0" y="890764"/>
              <a:ext cx="8321611" cy="663344"/>
            </a:xfrm>
            <a:prstGeom prst="rect">
              <a:avLst/>
            </a:prstGeom>
          </p:spPr>
          <p:txBody>
            <a:bodyPr lIns="0" tIns="0" rIns="0" bIns="0" rtlCol="0" anchor="t">
              <a:spAutoFit/>
            </a:bodyPr>
            <a:lstStyle/>
            <a:p>
              <a:pPr marL="0" lvl="0" indent="0" algn="l">
                <a:lnSpc>
                  <a:spcPts val="4188"/>
                </a:lnSpc>
                <a:spcBef>
                  <a:spcPct val="0"/>
                </a:spcBef>
              </a:pPr>
              <a:r>
                <a:rPr lang="en-US" sz="2991" dirty="0">
                  <a:solidFill>
                    <a:srgbClr val="000000"/>
                  </a:solidFill>
                  <a:latin typeface="Clear Sans Regular"/>
                </a:rPr>
                <a:t>+91 98809 66668</a:t>
              </a:r>
            </a:p>
          </p:txBody>
        </p:sp>
      </p:grpSp>
      <p:grpSp>
        <p:nvGrpSpPr>
          <p:cNvPr id="12" name="Group 12"/>
          <p:cNvGrpSpPr/>
          <p:nvPr/>
        </p:nvGrpSpPr>
        <p:grpSpPr>
          <a:xfrm>
            <a:off x="8953500" y="3377098"/>
            <a:ext cx="6241209" cy="1159753"/>
            <a:chOff x="0" y="0"/>
            <a:chExt cx="8321611" cy="1546337"/>
          </a:xfrm>
        </p:grpSpPr>
        <p:sp>
          <p:nvSpPr>
            <p:cNvPr id="13" name="TextBox 13"/>
            <p:cNvSpPr txBox="1"/>
            <p:nvPr/>
          </p:nvSpPr>
          <p:spPr>
            <a:xfrm>
              <a:off x="0" y="-28575"/>
              <a:ext cx="8321611" cy="729404"/>
            </a:xfrm>
            <a:prstGeom prst="rect">
              <a:avLst/>
            </a:prstGeom>
          </p:spPr>
          <p:txBody>
            <a:bodyPr lIns="0" tIns="0" rIns="0" bIns="0" rtlCol="0" anchor="t">
              <a:spAutoFit/>
            </a:bodyPr>
            <a:lstStyle/>
            <a:p>
              <a:pPr>
                <a:lnSpc>
                  <a:spcPts val="4537"/>
                </a:lnSpc>
              </a:pPr>
              <a:r>
                <a:rPr lang="en-US" sz="3490">
                  <a:solidFill>
                    <a:srgbClr val="000000"/>
                  </a:solidFill>
                  <a:latin typeface="Hammersmith One"/>
                </a:rPr>
                <a:t>Email Address</a:t>
              </a:r>
            </a:p>
          </p:txBody>
        </p:sp>
        <p:sp>
          <p:nvSpPr>
            <p:cNvPr id="14" name="TextBox 14"/>
            <p:cNvSpPr txBox="1"/>
            <p:nvPr/>
          </p:nvSpPr>
          <p:spPr>
            <a:xfrm>
              <a:off x="0" y="890764"/>
              <a:ext cx="8321611" cy="655573"/>
            </a:xfrm>
            <a:prstGeom prst="rect">
              <a:avLst/>
            </a:prstGeom>
          </p:spPr>
          <p:txBody>
            <a:bodyPr lIns="0" tIns="0" rIns="0" bIns="0" rtlCol="0" anchor="t">
              <a:spAutoFit/>
            </a:bodyPr>
            <a:lstStyle/>
            <a:p>
              <a:pPr marL="0" lvl="0" indent="0" algn="l">
                <a:lnSpc>
                  <a:spcPts val="4188"/>
                </a:lnSpc>
                <a:spcBef>
                  <a:spcPct val="0"/>
                </a:spcBef>
              </a:pPr>
              <a:r>
                <a:rPr lang="en-US" sz="2991">
                  <a:solidFill>
                    <a:srgbClr val="000000"/>
                  </a:solidFill>
                  <a:latin typeface="Clear Sans Regular"/>
                </a:rPr>
                <a:t>info@mentricgroup.com</a:t>
              </a:r>
            </a:p>
          </p:txBody>
        </p:sp>
      </p:grpSp>
      <p:grpSp>
        <p:nvGrpSpPr>
          <p:cNvPr id="15" name="Group 15"/>
          <p:cNvGrpSpPr/>
          <p:nvPr/>
        </p:nvGrpSpPr>
        <p:grpSpPr>
          <a:xfrm>
            <a:off x="8953500" y="8447696"/>
            <a:ext cx="6241209" cy="1187012"/>
            <a:chOff x="0" y="-28575"/>
            <a:chExt cx="8321611" cy="1582683"/>
          </a:xfrm>
        </p:grpSpPr>
        <p:sp>
          <p:nvSpPr>
            <p:cNvPr id="16" name="TextBox 16"/>
            <p:cNvSpPr txBox="1"/>
            <p:nvPr/>
          </p:nvSpPr>
          <p:spPr>
            <a:xfrm>
              <a:off x="0" y="-28575"/>
              <a:ext cx="8321611" cy="729404"/>
            </a:xfrm>
            <a:prstGeom prst="rect">
              <a:avLst/>
            </a:prstGeom>
          </p:spPr>
          <p:txBody>
            <a:bodyPr lIns="0" tIns="0" rIns="0" bIns="0" rtlCol="0" anchor="t">
              <a:spAutoFit/>
            </a:bodyPr>
            <a:lstStyle/>
            <a:p>
              <a:pPr>
                <a:lnSpc>
                  <a:spcPts val="4537"/>
                </a:lnSpc>
              </a:pPr>
              <a:r>
                <a:rPr lang="en-US" sz="3490">
                  <a:solidFill>
                    <a:srgbClr val="000000"/>
                  </a:solidFill>
                  <a:latin typeface="Hammersmith One"/>
                </a:rPr>
                <a:t>Website</a:t>
              </a:r>
            </a:p>
          </p:txBody>
        </p:sp>
        <p:sp>
          <p:nvSpPr>
            <p:cNvPr id="17" name="TextBox 17"/>
            <p:cNvSpPr txBox="1"/>
            <p:nvPr/>
          </p:nvSpPr>
          <p:spPr>
            <a:xfrm>
              <a:off x="0" y="890764"/>
              <a:ext cx="8321611" cy="663344"/>
            </a:xfrm>
            <a:prstGeom prst="rect">
              <a:avLst/>
            </a:prstGeom>
          </p:spPr>
          <p:txBody>
            <a:bodyPr lIns="0" tIns="0" rIns="0" bIns="0" rtlCol="0" anchor="t">
              <a:spAutoFit/>
            </a:bodyPr>
            <a:lstStyle/>
            <a:p>
              <a:pPr marL="0" lvl="0" indent="0" algn="l">
                <a:lnSpc>
                  <a:spcPts val="4188"/>
                </a:lnSpc>
                <a:spcBef>
                  <a:spcPct val="0"/>
                </a:spcBef>
              </a:pPr>
              <a:r>
                <a:rPr lang="en-US" sz="2991" u="sng" dirty="0" smtClean="0">
                  <a:solidFill>
                    <a:srgbClr val="000000"/>
                  </a:solidFill>
                  <a:latin typeface="Clear Sans Regular"/>
                </a:rPr>
                <a:t>www.explenet.com</a:t>
              </a:r>
              <a:endParaRPr lang="en-US" sz="2991" u="sng" dirty="0">
                <a:solidFill>
                  <a:srgbClr val="000000"/>
                </a:solidFill>
                <a:latin typeface="Clear Sans Regular"/>
              </a:endParaRPr>
            </a:p>
          </p:txBody>
        </p:sp>
      </p:grpSp>
      <p:pic>
        <p:nvPicPr>
          <p:cNvPr id="18" name="Picture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768386" y="1022314"/>
            <a:ext cx="689712" cy="702485"/>
          </a:xfrm>
          <a:prstGeom prst="rect">
            <a:avLst/>
          </a:prstGeom>
        </p:spPr>
      </p:pic>
      <p:sp>
        <p:nvSpPr>
          <p:cNvPr id="20" name="AutoShape 20"/>
          <p:cNvSpPr/>
          <p:nvPr/>
        </p:nvSpPr>
        <p:spPr>
          <a:xfrm>
            <a:off x="8953500" y="8185699"/>
            <a:ext cx="6241209" cy="0"/>
          </a:xfrm>
          <a:prstGeom prst="line">
            <a:avLst/>
          </a:prstGeom>
          <a:ln w="19050" cap="rnd">
            <a:solidFill>
              <a:srgbClr val="FFB923"/>
            </a:solidFill>
            <a:prstDash val="solid"/>
            <a:headEnd type="none" w="sm" len="sm"/>
            <a:tailEnd type="none" w="sm" len="sm"/>
          </a:ln>
        </p:spPr>
      </p:sp>
      <p:grpSp>
        <p:nvGrpSpPr>
          <p:cNvPr id="21" name="Group 21"/>
          <p:cNvGrpSpPr/>
          <p:nvPr/>
        </p:nvGrpSpPr>
        <p:grpSpPr>
          <a:xfrm>
            <a:off x="8953500" y="5099868"/>
            <a:ext cx="8813001" cy="2761878"/>
            <a:chOff x="0" y="0"/>
            <a:chExt cx="11750668" cy="3682504"/>
          </a:xfrm>
        </p:grpSpPr>
        <p:sp>
          <p:nvSpPr>
            <p:cNvPr id="22" name="TextBox 22"/>
            <p:cNvSpPr txBox="1"/>
            <p:nvPr/>
          </p:nvSpPr>
          <p:spPr>
            <a:xfrm>
              <a:off x="0" y="-28575"/>
              <a:ext cx="11750668" cy="737752"/>
            </a:xfrm>
            <a:prstGeom prst="rect">
              <a:avLst/>
            </a:prstGeom>
          </p:spPr>
          <p:txBody>
            <a:bodyPr lIns="0" tIns="0" rIns="0" bIns="0" rtlCol="0" anchor="t">
              <a:spAutoFit/>
            </a:bodyPr>
            <a:lstStyle/>
            <a:p>
              <a:pPr>
                <a:lnSpc>
                  <a:spcPts val="4537"/>
                </a:lnSpc>
              </a:pPr>
              <a:r>
                <a:rPr lang="en-US" sz="3490">
                  <a:solidFill>
                    <a:srgbClr val="000000"/>
                  </a:solidFill>
                  <a:latin typeface="Hammersmith One"/>
                </a:rPr>
                <a:t>Address</a:t>
              </a:r>
            </a:p>
          </p:txBody>
        </p:sp>
        <p:sp>
          <p:nvSpPr>
            <p:cNvPr id="23" name="TextBox 23"/>
            <p:cNvSpPr txBox="1"/>
            <p:nvPr/>
          </p:nvSpPr>
          <p:spPr>
            <a:xfrm>
              <a:off x="0" y="899112"/>
              <a:ext cx="11750668" cy="2783392"/>
            </a:xfrm>
            <a:prstGeom prst="rect">
              <a:avLst/>
            </a:prstGeom>
          </p:spPr>
          <p:txBody>
            <a:bodyPr lIns="0" tIns="0" rIns="0" bIns="0" rtlCol="0" anchor="t">
              <a:spAutoFit/>
            </a:bodyPr>
            <a:lstStyle/>
            <a:p>
              <a:pPr>
                <a:lnSpc>
                  <a:spcPts val="4188"/>
                </a:lnSpc>
              </a:pPr>
              <a:r>
                <a:rPr lang="en-US" sz="2991" dirty="0">
                  <a:solidFill>
                    <a:srgbClr val="000000"/>
                  </a:solidFill>
                  <a:latin typeface="Clear Sans Regular"/>
                </a:rPr>
                <a:t>Mentric Technologies </a:t>
              </a:r>
              <a:r>
                <a:rPr lang="en-US" sz="2991" dirty="0" err="1">
                  <a:solidFill>
                    <a:srgbClr val="000000"/>
                  </a:solidFill>
                  <a:latin typeface="Clear Sans Regular"/>
                </a:rPr>
                <a:t>Pvt</a:t>
              </a:r>
              <a:r>
                <a:rPr lang="en-US" sz="2991" dirty="0">
                  <a:solidFill>
                    <a:srgbClr val="000000"/>
                  </a:solidFill>
                  <a:latin typeface="Clear Sans Regular"/>
                </a:rPr>
                <a:t> Ltd,</a:t>
              </a:r>
            </a:p>
            <a:p>
              <a:pPr marL="0" lvl="0" indent="0" algn="l">
                <a:lnSpc>
                  <a:spcPts val="4188"/>
                </a:lnSpc>
                <a:spcBef>
                  <a:spcPct val="0"/>
                </a:spcBef>
              </a:pPr>
              <a:r>
                <a:rPr lang="en-US" sz="2991" dirty="0">
                  <a:solidFill>
                    <a:srgbClr val="000000"/>
                  </a:solidFill>
                  <a:latin typeface="Clear Sans Regular"/>
                </a:rPr>
                <a:t>#72/</a:t>
              </a:r>
              <a:r>
                <a:rPr lang="en-US" sz="2991" dirty="0" err="1">
                  <a:solidFill>
                    <a:srgbClr val="000000"/>
                  </a:solidFill>
                  <a:latin typeface="Clear Sans Regular"/>
                </a:rPr>
                <a:t>A,Sri</a:t>
              </a:r>
              <a:r>
                <a:rPr lang="en-US" sz="2991" dirty="0">
                  <a:solidFill>
                    <a:srgbClr val="000000"/>
                  </a:solidFill>
                  <a:latin typeface="Clear Sans Regular"/>
                </a:rPr>
                <a:t> </a:t>
              </a:r>
              <a:r>
                <a:rPr lang="en-US" sz="2991" dirty="0" err="1">
                  <a:solidFill>
                    <a:srgbClr val="000000"/>
                  </a:solidFill>
                  <a:latin typeface="Clear Sans Regular"/>
                </a:rPr>
                <a:t>Venkateshwara</a:t>
              </a:r>
              <a:r>
                <a:rPr lang="en-US" sz="2991" dirty="0">
                  <a:solidFill>
                    <a:srgbClr val="000000"/>
                  </a:solidFill>
                  <a:latin typeface="Clear Sans Regular"/>
                </a:rPr>
                <a:t> Complex,1st floor, Dasarahalli Main Road Near KaragadammaTemple, H.A.F, Post, Hebbal, Bengaluru, Karnataka 560024</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61142" y="143466"/>
            <a:ext cx="4165441" cy="10519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714</Words>
  <Application>Microsoft Office PowerPoint</Application>
  <PresentationFormat>Custom</PresentationFormat>
  <Paragraphs>73</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Hammersmith One</vt:lpstr>
      <vt:lpstr>Clear Sans Regular Bold</vt:lpstr>
      <vt:lpstr>Glacial Indifference</vt:lpstr>
      <vt:lpstr>Arial</vt:lpstr>
      <vt:lpstr>Calibri</vt:lpstr>
      <vt:lpstr>Hammersmith One Bold</vt:lpstr>
      <vt:lpstr>Arimo</vt:lpstr>
      <vt:lpstr>Clear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Mentric LMS</dc:title>
  <cp:lastModifiedBy>DELL</cp:lastModifiedBy>
  <cp:revision>9</cp:revision>
  <dcterms:created xsi:type="dcterms:W3CDTF">2006-08-16T00:00:00Z</dcterms:created>
  <dcterms:modified xsi:type="dcterms:W3CDTF">2022-09-23T10:54:17Z</dcterms:modified>
  <dc:identifier>DAErXh5pQFE</dc:identifier>
</cp:coreProperties>
</file>